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2" r:id="rId4"/>
  </p:sldMasterIdLst>
  <p:notesMasterIdLst>
    <p:notesMasterId r:id="rId28"/>
  </p:notesMasterIdLst>
  <p:sldIdLst>
    <p:sldId id="257" r:id="rId5"/>
    <p:sldId id="307" r:id="rId6"/>
    <p:sldId id="1842" r:id="rId7"/>
    <p:sldId id="1868" r:id="rId8"/>
    <p:sldId id="1839" r:id="rId9"/>
    <p:sldId id="1840" r:id="rId10"/>
    <p:sldId id="1841" r:id="rId11"/>
    <p:sldId id="1860" r:id="rId12"/>
    <p:sldId id="1866" r:id="rId13"/>
    <p:sldId id="1862" r:id="rId14"/>
    <p:sldId id="1865" r:id="rId15"/>
    <p:sldId id="1867" r:id="rId16"/>
    <p:sldId id="1833" r:id="rId17"/>
    <p:sldId id="1845" r:id="rId18"/>
    <p:sldId id="1853" r:id="rId19"/>
    <p:sldId id="1873" r:id="rId20"/>
    <p:sldId id="1855" r:id="rId21"/>
    <p:sldId id="1847" r:id="rId22"/>
    <p:sldId id="1857" r:id="rId23"/>
    <p:sldId id="1849" r:id="rId24"/>
    <p:sldId id="1871" r:id="rId25"/>
    <p:sldId id="1872" r:id="rId26"/>
    <p:sldId id="1870" r:id="rId27"/>
  </p:sldIdLst>
  <p:sldSz cx="12192000" cy="6858000"/>
  <p:notesSz cx="6858000" cy="9144000"/>
  <p:embeddedFontLst>
    <p:embeddedFont>
      <p:font typeface="Proxima Nova Black" panose="020B0604020202020204" charset="0"/>
      <p:bold r:id="rId29"/>
      <p:italic r:id="rId30"/>
      <p:boldItalic r:id="rId31"/>
    </p:embeddedFont>
    <p:embeddedFont>
      <p:font typeface="Segoe UI Semibold" panose="020B0702040204020203" pitchFamily="34" charset="0"/>
      <p:bold r:id="rId32"/>
      <p:boldItalic r:id="rId33"/>
    </p:embeddedFont>
    <p:embeddedFont>
      <p:font typeface="Times" panose="02020603050405020304" pitchFamily="18" charset="0"/>
      <p:regular r:id="rId34"/>
      <p:bold r:id="rId35"/>
      <p:italic r:id="rId36"/>
      <p:boldItalic r:id="rId3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41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04CDA5-1BD6-AA98-560D-00447E3DF45A}" v="476" dt="2024-03-22T04:59:22.141"/>
    <p1510:client id="{2203F577-1E21-299E-A750-B9B215E9853B}" v="90" dt="2024-03-22T04:32:05.504"/>
    <p1510:client id="{7AD29B10-5F71-4FD3-99CF-6599B18AFD7D}" v="119" dt="2024-03-22T04:20:09.689"/>
    <p1510:client id="{867B1545-211C-A820-E869-030278F853F7}" v="493" dt="2024-03-22T05:40:23.7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font" Target="fonts/font6.fntdata"/><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5.fntdata"/><Relationship Id="rId38" Type="http://schemas.openxmlformats.org/officeDocument/2006/relationships/presProps" Target="presProps.xml"/></Relationships>
</file>

<file path=ppt/diagrams/_rels/data4.xml.rels><?xml version="1.0" encoding="UTF-8" standalone="yes"?>
<Relationships xmlns="http://schemas.openxmlformats.org/package/2006/relationships"><Relationship Id="rId2" Type="http://schemas.openxmlformats.org/officeDocument/2006/relationships/image" Target="../media/image20.svg"/><Relationship Id="rId1" Type="http://schemas.openxmlformats.org/officeDocument/2006/relationships/image" Target="../media/image19.png"/></Relationships>
</file>

<file path=ppt/diagrams/_rels/drawing4.xml.rels><?xml version="1.0" encoding="UTF-8" standalone="yes"?>
<Relationships xmlns="http://schemas.openxmlformats.org/package/2006/relationships"><Relationship Id="rId2" Type="http://schemas.openxmlformats.org/officeDocument/2006/relationships/image" Target="../media/image20.svg"/><Relationship Id="rId1" Type="http://schemas.openxmlformats.org/officeDocument/2006/relationships/image" Target="../media/image19.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6CE4627-9722-47D9-AF46-D8EDF3772F2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7557900E-F810-4F4A-83BD-1B7843B49CA0}">
      <dgm:prSet/>
      <dgm:spPr/>
      <dgm:t>
        <a:bodyPr/>
        <a:lstStyle/>
        <a:p>
          <a:pPr rtl="0"/>
          <a:r>
            <a:rPr lang="en-US">
              <a:latin typeface="Times New Roman"/>
              <a:cs typeface="Times New Roman"/>
            </a:rPr>
            <a:t>bias_grp_mem_zip: Negative correlation of -0.59, indicating that biases in group membership can hinder economic connectedness.</a:t>
          </a:r>
        </a:p>
      </dgm:t>
    </dgm:pt>
    <dgm:pt modelId="{236DC31E-112E-4769-BCB5-039AA2A92BC3}" type="parTrans" cxnId="{04ABF262-219C-4918-8D35-7520A61472DC}">
      <dgm:prSet/>
      <dgm:spPr/>
      <dgm:t>
        <a:bodyPr/>
        <a:lstStyle/>
        <a:p>
          <a:endParaRPr lang="en-US"/>
        </a:p>
      </dgm:t>
    </dgm:pt>
    <dgm:pt modelId="{CD186F5C-86C7-40A7-8EEC-B42EEE860897}" type="sibTrans" cxnId="{04ABF262-219C-4918-8D35-7520A61472DC}">
      <dgm:prSet/>
      <dgm:spPr/>
      <dgm:t>
        <a:bodyPr/>
        <a:lstStyle/>
        <a:p>
          <a:endParaRPr lang="en-US"/>
        </a:p>
      </dgm:t>
    </dgm:pt>
    <dgm:pt modelId="{A8EDCC84-D983-4C88-9E79-D9F1F310127C}">
      <dgm:prSet phldr="0"/>
      <dgm:spPr/>
      <dgm:t>
        <a:bodyPr/>
        <a:lstStyle/>
        <a:p>
          <a:pPr rtl="0"/>
          <a:r>
            <a:rPr lang="en-US">
              <a:latin typeface="Times New Roman"/>
              <a:cs typeface="Times New Roman"/>
            </a:rPr>
            <a:t>nbhd_exposure_zip: Correlation coefficient of 0.93, indicating a very strong positive relationship with neighborhood economic connectedness.</a:t>
          </a:r>
        </a:p>
      </dgm:t>
    </dgm:pt>
    <dgm:pt modelId="{AA8E2653-F589-41D9-A0AE-8EB48B996A97}" type="parTrans" cxnId="{CBBD8D45-8661-48D6-A685-628BB40889F6}">
      <dgm:prSet/>
      <dgm:spPr/>
    </dgm:pt>
    <dgm:pt modelId="{8797ABDA-279B-4651-94DF-7161B6F6634C}" type="sibTrans" cxnId="{CBBD8D45-8661-48D6-A685-628BB40889F6}">
      <dgm:prSet/>
      <dgm:spPr/>
    </dgm:pt>
    <dgm:pt modelId="{F13808EF-DD09-475B-86F7-83B2FD662C2B}">
      <dgm:prSet phldr="0"/>
      <dgm:spPr/>
      <dgm:t>
        <a:bodyPr/>
        <a:lstStyle/>
        <a:p>
          <a:pPr rtl="0"/>
          <a:r>
            <a:rPr lang="en-US">
              <a:latin typeface="Times New Roman"/>
              <a:cs typeface="Times New Roman"/>
            </a:rPr>
            <a:t>ec_grp_mem_zip: Correlation coefficient of 0.92, showing that economic connectedness within groups is a major factor in overall neighborhood economic connectedness.</a:t>
          </a:r>
        </a:p>
      </dgm:t>
    </dgm:pt>
    <dgm:pt modelId="{7381114C-7AB0-47F5-929D-9DC332B656FC}" type="parTrans" cxnId="{69E4F9B7-5522-4DFA-BF03-BA7C75B13E53}">
      <dgm:prSet/>
      <dgm:spPr/>
    </dgm:pt>
    <dgm:pt modelId="{A028CCA2-7658-4FD7-B83A-DE7688BA04A0}" type="sibTrans" cxnId="{69E4F9B7-5522-4DFA-BF03-BA7C75B13E53}">
      <dgm:prSet/>
      <dgm:spPr/>
    </dgm:pt>
    <dgm:pt modelId="{757066AD-3A31-4F9E-8A3B-79C8269126C9}">
      <dgm:prSet phldr="0"/>
      <dgm:spPr/>
      <dgm:t>
        <a:bodyPr/>
        <a:lstStyle/>
        <a:p>
          <a:pPr rtl="0"/>
          <a:r>
            <a:rPr lang="en-US">
              <a:latin typeface="Times New Roman"/>
              <a:cs typeface="Times New Roman"/>
            </a:rPr>
            <a:t>ec_zip: Correlation coefficient of 0.86, highlighting the importance of general economic connectedness at the zip code level.</a:t>
          </a:r>
        </a:p>
      </dgm:t>
    </dgm:pt>
    <dgm:pt modelId="{F9E7A7B1-C069-490B-9513-C08BA72D7094}" type="parTrans" cxnId="{7CF33CEA-2382-4A41-9CF0-CC8D1FC317CF}">
      <dgm:prSet/>
      <dgm:spPr/>
    </dgm:pt>
    <dgm:pt modelId="{D891B81D-D9F9-4645-8B64-E24FE1991ACF}" type="sibTrans" cxnId="{7CF33CEA-2382-4A41-9CF0-CC8D1FC317CF}">
      <dgm:prSet/>
      <dgm:spPr/>
    </dgm:pt>
    <dgm:pt modelId="{9F4C1AF3-3E05-4B7C-961B-F0DA2E7DD12B}">
      <dgm:prSet phldr="0"/>
      <dgm:spPr/>
      <dgm:t>
        <a:bodyPr/>
        <a:lstStyle/>
        <a:p>
          <a:pPr rtl="0"/>
          <a:r>
            <a:rPr lang="en-US">
              <a:latin typeface="Times New Roman"/>
              <a:cs typeface="Times New Roman"/>
            </a:rPr>
            <a:t>num_below_p50: Negative correlation of -0.35, showing that economic disparities, such as poverty and inequality, are barriers to social cohesion.</a:t>
          </a:r>
        </a:p>
      </dgm:t>
    </dgm:pt>
    <dgm:pt modelId="{BF2F9281-1036-41F6-A010-F2B7BF8860CA}" type="parTrans" cxnId="{A402BF77-C6B0-4D67-A018-78E1FC128865}">
      <dgm:prSet/>
      <dgm:spPr/>
    </dgm:pt>
    <dgm:pt modelId="{0B6E966F-85A1-4ED2-9A60-47069887789B}" type="sibTrans" cxnId="{A402BF77-C6B0-4D67-A018-78E1FC128865}">
      <dgm:prSet/>
      <dgm:spPr/>
    </dgm:pt>
    <dgm:pt modelId="{1845C284-4CAB-C046-9B78-28A1755F7049}" type="pres">
      <dgm:prSet presAssocID="{76CE4627-9722-47D9-AF46-D8EDF3772F29}" presName="linear" presStyleCnt="0">
        <dgm:presLayoutVars>
          <dgm:animLvl val="lvl"/>
          <dgm:resizeHandles val="exact"/>
        </dgm:presLayoutVars>
      </dgm:prSet>
      <dgm:spPr/>
    </dgm:pt>
    <dgm:pt modelId="{664832D7-E540-421E-9464-3CAD19CBDEFD}" type="pres">
      <dgm:prSet presAssocID="{A8EDCC84-D983-4C88-9E79-D9F1F310127C}" presName="parentText" presStyleLbl="node1" presStyleIdx="0" presStyleCnt="5">
        <dgm:presLayoutVars>
          <dgm:chMax val="0"/>
          <dgm:bulletEnabled val="1"/>
        </dgm:presLayoutVars>
      </dgm:prSet>
      <dgm:spPr/>
    </dgm:pt>
    <dgm:pt modelId="{1F4EB93D-14D3-4A9E-B1E9-F4915419E2BC}" type="pres">
      <dgm:prSet presAssocID="{8797ABDA-279B-4651-94DF-7161B6F6634C}" presName="spacer" presStyleCnt="0"/>
      <dgm:spPr/>
    </dgm:pt>
    <dgm:pt modelId="{8CE2E225-FCCF-4DC1-8933-D3505FB1CDF8}" type="pres">
      <dgm:prSet presAssocID="{F13808EF-DD09-475B-86F7-83B2FD662C2B}" presName="parentText" presStyleLbl="node1" presStyleIdx="1" presStyleCnt="5">
        <dgm:presLayoutVars>
          <dgm:chMax val="0"/>
          <dgm:bulletEnabled val="1"/>
        </dgm:presLayoutVars>
      </dgm:prSet>
      <dgm:spPr/>
    </dgm:pt>
    <dgm:pt modelId="{3BAE695F-29A9-4819-BD14-543B61273C30}" type="pres">
      <dgm:prSet presAssocID="{A028CCA2-7658-4FD7-B83A-DE7688BA04A0}" presName="spacer" presStyleCnt="0"/>
      <dgm:spPr/>
    </dgm:pt>
    <dgm:pt modelId="{66AC8165-A14C-4138-93D3-104594129B71}" type="pres">
      <dgm:prSet presAssocID="{757066AD-3A31-4F9E-8A3B-79C8269126C9}" presName="parentText" presStyleLbl="node1" presStyleIdx="2" presStyleCnt="5">
        <dgm:presLayoutVars>
          <dgm:chMax val="0"/>
          <dgm:bulletEnabled val="1"/>
        </dgm:presLayoutVars>
      </dgm:prSet>
      <dgm:spPr/>
    </dgm:pt>
    <dgm:pt modelId="{82E3807D-3A94-4179-A90C-4A04D2793887}" type="pres">
      <dgm:prSet presAssocID="{D891B81D-D9F9-4645-8B64-E24FE1991ACF}" presName="spacer" presStyleCnt="0"/>
      <dgm:spPr/>
    </dgm:pt>
    <dgm:pt modelId="{4540F3C1-5E1E-0045-A613-D2D4532A889C}" type="pres">
      <dgm:prSet presAssocID="{7557900E-F810-4F4A-83BD-1B7843B49CA0}" presName="parentText" presStyleLbl="node1" presStyleIdx="3" presStyleCnt="5">
        <dgm:presLayoutVars>
          <dgm:chMax val="0"/>
          <dgm:bulletEnabled val="1"/>
        </dgm:presLayoutVars>
      </dgm:prSet>
      <dgm:spPr/>
    </dgm:pt>
    <dgm:pt modelId="{B6549AA8-A584-4A82-BD64-CCD8B0B589E2}" type="pres">
      <dgm:prSet presAssocID="{CD186F5C-86C7-40A7-8EEC-B42EEE860897}" presName="spacer" presStyleCnt="0"/>
      <dgm:spPr/>
    </dgm:pt>
    <dgm:pt modelId="{2A7A2EA3-1ED5-49A5-9C46-FD4FF21BE32E}" type="pres">
      <dgm:prSet presAssocID="{9F4C1AF3-3E05-4B7C-961B-F0DA2E7DD12B}" presName="parentText" presStyleLbl="node1" presStyleIdx="4" presStyleCnt="5">
        <dgm:presLayoutVars>
          <dgm:chMax val="0"/>
          <dgm:bulletEnabled val="1"/>
        </dgm:presLayoutVars>
      </dgm:prSet>
      <dgm:spPr/>
    </dgm:pt>
  </dgm:ptLst>
  <dgm:cxnLst>
    <dgm:cxn modelId="{93AB243B-B307-4486-80E5-05571CE610DA}" type="presOf" srcId="{F13808EF-DD09-475B-86F7-83B2FD662C2B}" destId="{8CE2E225-FCCF-4DC1-8933-D3505FB1CDF8}" srcOrd="0" destOrd="0" presId="urn:microsoft.com/office/officeart/2005/8/layout/vList2"/>
    <dgm:cxn modelId="{BAC94B62-E2AE-4978-8F3B-2FD9F001A152}" type="presOf" srcId="{9F4C1AF3-3E05-4B7C-961B-F0DA2E7DD12B}" destId="{2A7A2EA3-1ED5-49A5-9C46-FD4FF21BE32E}" srcOrd="0" destOrd="0" presId="urn:microsoft.com/office/officeart/2005/8/layout/vList2"/>
    <dgm:cxn modelId="{04ABF262-219C-4918-8D35-7520A61472DC}" srcId="{76CE4627-9722-47D9-AF46-D8EDF3772F29}" destId="{7557900E-F810-4F4A-83BD-1B7843B49CA0}" srcOrd="3" destOrd="0" parTransId="{236DC31E-112E-4769-BCB5-039AA2A92BC3}" sibTransId="{CD186F5C-86C7-40A7-8EEC-B42EEE860897}"/>
    <dgm:cxn modelId="{CBBD8D45-8661-48D6-A685-628BB40889F6}" srcId="{76CE4627-9722-47D9-AF46-D8EDF3772F29}" destId="{A8EDCC84-D983-4C88-9E79-D9F1F310127C}" srcOrd="0" destOrd="0" parTransId="{AA8E2653-F589-41D9-A0AE-8EB48B996A97}" sibTransId="{8797ABDA-279B-4651-94DF-7161B6F6634C}"/>
    <dgm:cxn modelId="{5729114F-0AAA-9442-8541-E6BB21E612C1}" type="presOf" srcId="{76CE4627-9722-47D9-AF46-D8EDF3772F29}" destId="{1845C284-4CAB-C046-9B78-28A1755F7049}" srcOrd="0" destOrd="0" presId="urn:microsoft.com/office/officeart/2005/8/layout/vList2"/>
    <dgm:cxn modelId="{28736A52-34A8-49CC-8AEF-670A74B4F54B}" type="presOf" srcId="{A8EDCC84-D983-4C88-9E79-D9F1F310127C}" destId="{664832D7-E540-421E-9464-3CAD19CBDEFD}" srcOrd="0" destOrd="0" presId="urn:microsoft.com/office/officeart/2005/8/layout/vList2"/>
    <dgm:cxn modelId="{A402BF77-C6B0-4D67-A018-78E1FC128865}" srcId="{76CE4627-9722-47D9-AF46-D8EDF3772F29}" destId="{9F4C1AF3-3E05-4B7C-961B-F0DA2E7DD12B}" srcOrd="4" destOrd="0" parTransId="{BF2F9281-1036-41F6-A010-F2B7BF8860CA}" sibTransId="{0B6E966F-85A1-4ED2-9A60-47069887789B}"/>
    <dgm:cxn modelId="{2665F6AD-9828-4FC6-AC32-065FF1F9D5CE}" type="presOf" srcId="{757066AD-3A31-4F9E-8A3B-79C8269126C9}" destId="{66AC8165-A14C-4138-93D3-104594129B71}" srcOrd="0" destOrd="0" presId="urn:microsoft.com/office/officeart/2005/8/layout/vList2"/>
    <dgm:cxn modelId="{69E4F9B7-5522-4DFA-BF03-BA7C75B13E53}" srcId="{76CE4627-9722-47D9-AF46-D8EDF3772F29}" destId="{F13808EF-DD09-475B-86F7-83B2FD662C2B}" srcOrd="1" destOrd="0" parTransId="{7381114C-7AB0-47F5-929D-9DC332B656FC}" sibTransId="{A028CCA2-7658-4FD7-B83A-DE7688BA04A0}"/>
    <dgm:cxn modelId="{5D2E58E3-B35C-2D40-8F9A-4F0F693CD1B4}" type="presOf" srcId="{7557900E-F810-4F4A-83BD-1B7843B49CA0}" destId="{4540F3C1-5E1E-0045-A613-D2D4532A889C}" srcOrd="0" destOrd="0" presId="urn:microsoft.com/office/officeart/2005/8/layout/vList2"/>
    <dgm:cxn modelId="{7CF33CEA-2382-4A41-9CF0-CC8D1FC317CF}" srcId="{76CE4627-9722-47D9-AF46-D8EDF3772F29}" destId="{757066AD-3A31-4F9E-8A3B-79C8269126C9}" srcOrd="2" destOrd="0" parTransId="{F9E7A7B1-C069-490B-9513-C08BA72D7094}" sibTransId="{D891B81D-D9F9-4645-8B64-E24FE1991ACF}"/>
    <dgm:cxn modelId="{E0D90EE5-173D-4B57-BB32-3F20102BD7D8}" type="presParOf" srcId="{1845C284-4CAB-C046-9B78-28A1755F7049}" destId="{664832D7-E540-421E-9464-3CAD19CBDEFD}" srcOrd="0" destOrd="0" presId="urn:microsoft.com/office/officeart/2005/8/layout/vList2"/>
    <dgm:cxn modelId="{26193785-C69E-4DD6-9812-C93891F266BB}" type="presParOf" srcId="{1845C284-4CAB-C046-9B78-28A1755F7049}" destId="{1F4EB93D-14D3-4A9E-B1E9-F4915419E2BC}" srcOrd="1" destOrd="0" presId="urn:microsoft.com/office/officeart/2005/8/layout/vList2"/>
    <dgm:cxn modelId="{4228F7D1-971F-45BE-9FCF-DF4FBD06D4F5}" type="presParOf" srcId="{1845C284-4CAB-C046-9B78-28A1755F7049}" destId="{8CE2E225-FCCF-4DC1-8933-D3505FB1CDF8}" srcOrd="2" destOrd="0" presId="urn:microsoft.com/office/officeart/2005/8/layout/vList2"/>
    <dgm:cxn modelId="{8591322E-B6FF-40C5-8016-120D26AD5648}" type="presParOf" srcId="{1845C284-4CAB-C046-9B78-28A1755F7049}" destId="{3BAE695F-29A9-4819-BD14-543B61273C30}" srcOrd="3" destOrd="0" presId="urn:microsoft.com/office/officeart/2005/8/layout/vList2"/>
    <dgm:cxn modelId="{BF257BA4-14D6-44FA-B055-6EE22DCBCC0B}" type="presParOf" srcId="{1845C284-4CAB-C046-9B78-28A1755F7049}" destId="{66AC8165-A14C-4138-93D3-104594129B71}" srcOrd="4" destOrd="0" presId="urn:microsoft.com/office/officeart/2005/8/layout/vList2"/>
    <dgm:cxn modelId="{D6AAF503-9D7B-417E-BC6A-1529E0A4683B}" type="presParOf" srcId="{1845C284-4CAB-C046-9B78-28A1755F7049}" destId="{82E3807D-3A94-4179-A90C-4A04D2793887}" srcOrd="5" destOrd="0" presId="urn:microsoft.com/office/officeart/2005/8/layout/vList2"/>
    <dgm:cxn modelId="{56041FBB-EB65-5F40-B911-EF2A12765FCE}" type="presParOf" srcId="{1845C284-4CAB-C046-9B78-28A1755F7049}" destId="{4540F3C1-5E1E-0045-A613-D2D4532A889C}" srcOrd="6" destOrd="0" presId="urn:microsoft.com/office/officeart/2005/8/layout/vList2"/>
    <dgm:cxn modelId="{2A42B856-6CE9-4BFC-875D-F233F7A7E325}" type="presParOf" srcId="{1845C284-4CAB-C046-9B78-28A1755F7049}" destId="{B6549AA8-A584-4A82-BD64-CCD8B0B589E2}" srcOrd="7" destOrd="0" presId="urn:microsoft.com/office/officeart/2005/8/layout/vList2"/>
    <dgm:cxn modelId="{72352BE8-E3B0-4762-858C-C48885746F47}" type="presParOf" srcId="{1845C284-4CAB-C046-9B78-28A1755F7049}" destId="{2A7A2EA3-1ED5-49A5-9C46-FD4FF21BE32E}" srcOrd="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540073-BBD2-4222-AB75-AE32B470BA33}" type="doc">
      <dgm:prSet loTypeId="urn:microsoft.com/office/officeart/2016/7/layout/VerticalHollowActionList" loCatId="List" qsTypeId="urn:microsoft.com/office/officeart/2005/8/quickstyle/simple1" qsCatId="simple" csTypeId="urn:microsoft.com/office/officeart/2005/8/colors/accent1_2" csCatId="accent1" phldr="1"/>
      <dgm:spPr/>
      <dgm:t>
        <a:bodyPr/>
        <a:lstStyle/>
        <a:p>
          <a:endParaRPr lang="en-US"/>
        </a:p>
      </dgm:t>
    </dgm:pt>
    <dgm:pt modelId="{0F6FFC6C-8A15-48C3-BB0B-0EA4FBE98460}">
      <dgm:prSet/>
      <dgm:spPr/>
      <dgm:t>
        <a:bodyPr/>
        <a:lstStyle/>
        <a:p>
          <a:r>
            <a:rPr lang="en-US">
              <a:latin typeface="Times"/>
              <a:cs typeface="Times"/>
            </a:rPr>
            <a:t>Enhancing Cross-SES Engagement</a:t>
          </a:r>
          <a:endParaRPr lang="en-US"/>
        </a:p>
      </dgm:t>
    </dgm:pt>
    <dgm:pt modelId="{E8A727F1-9AF5-4397-9025-B1AF5B80D464}" type="parTrans" cxnId="{7F5A37B4-7876-4A20-A110-4308D69C5D64}">
      <dgm:prSet/>
      <dgm:spPr/>
      <dgm:t>
        <a:bodyPr/>
        <a:lstStyle/>
        <a:p>
          <a:endParaRPr lang="en-US"/>
        </a:p>
      </dgm:t>
    </dgm:pt>
    <dgm:pt modelId="{B652F048-CDA6-4070-9EF2-D2A5BBD20B75}" type="sibTrans" cxnId="{7F5A37B4-7876-4A20-A110-4308D69C5D64}">
      <dgm:prSet/>
      <dgm:spPr/>
      <dgm:t>
        <a:bodyPr/>
        <a:lstStyle/>
        <a:p>
          <a:endParaRPr lang="en-US"/>
        </a:p>
      </dgm:t>
    </dgm:pt>
    <dgm:pt modelId="{2DB69F89-B4EE-49C3-9E71-0630FDA1B70A}">
      <dgm:prSet/>
      <dgm:spPr/>
      <dgm:t>
        <a:bodyPr/>
        <a:lstStyle/>
        <a:p>
          <a:r>
            <a:rPr lang="en-US">
              <a:latin typeface="Times"/>
              <a:cs typeface="Times"/>
            </a:rPr>
            <a:t>Addressing</a:t>
          </a:r>
        </a:p>
      </dgm:t>
    </dgm:pt>
    <dgm:pt modelId="{F9468DE8-88F0-460A-8A24-9A9ECB07F5CF}" type="parTrans" cxnId="{56C759A1-0845-435A-B21D-7F73D8D87B9B}">
      <dgm:prSet/>
      <dgm:spPr/>
      <dgm:t>
        <a:bodyPr/>
        <a:lstStyle/>
        <a:p>
          <a:endParaRPr lang="en-US"/>
        </a:p>
      </dgm:t>
    </dgm:pt>
    <dgm:pt modelId="{C15EBF8D-CBA0-45B0-A71D-ED8EE88EB8DC}" type="sibTrans" cxnId="{56C759A1-0845-435A-B21D-7F73D8D87B9B}">
      <dgm:prSet/>
      <dgm:spPr/>
      <dgm:t>
        <a:bodyPr/>
        <a:lstStyle/>
        <a:p>
          <a:endParaRPr lang="en-US"/>
        </a:p>
      </dgm:t>
    </dgm:pt>
    <dgm:pt modelId="{FD888D40-D470-4DCE-B1F8-79923EEECCC3}">
      <dgm:prSet/>
      <dgm:spPr/>
      <dgm:t>
        <a:bodyPr/>
        <a:lstStyle/>
        <a:p>
          <a:r>
            <a:rPr lang="en-US">
              <a:latin typeface="Times"/>
              <a:cs typeface="Times"/>
            </a:rPr>
            <a:t>Addressing In-Group Bias</a:t>
          </a:r>
        </a:p>
      </dgm:t>
    </dgm:pt>
    <dgm:pt modelId="{6276D283-13D5-402D-9307-6CEE24B732FA}" type="parTrans" cxnId="{816889E3-2ECA-4543-943E-8E2967C255B1}">
      <dgm:prSet/>
      <dgm:spPr/>
      <dgm:t>
        <a:bodyPr/>
        <a:lstStyle/>
        <a:p>
          <a:endParaRPr lang="en-US"/>
        </a:p>
      </dgm:t>
    </dgm:pt>
    <dgm:pt modelId="{96D92E21-208E-4458-8983-6BA6138C3BFA}" type="sibTrans" cxnId="{816889E3-2ECA-4543-943E-8E2967C255B1}">
      <dgm:prSet/>
      <dgm:spPr/>
      <dgm:t>
        <a:bodyPr/>
        <a:lstStyle/>
        <a:p>
          <a:endParaRPr lang="en-US"/>
        </a:p>
      </dgm:t>
    </dgm:pt>
    <dgm:pt modelId="{B56B440D-3EA8-4B1B-848A-D22AF28CB254}">
      <dgm:prSet/>
      <dgm:spPr/>
      <dgm:t>
        <a:bodyPr/>
        <a:lstStyle/>
        <a:p>
          <a:r>
            <a:rPr lang="en-US">
              <a:latin typeface="Times"/>
              <a:cs typeface="Times"/>
            </a:rPr>
            <a:t>Fostering</a:t>
          </a:r>
        </a:p>
      </dgm:t>
    </dgm:pt>
    <dgm:pt modelId="{B2943ADC-98BA-491D-9895-330327D85C79}" type="parTrans" cxnId="{4A98239A-E5CD-4C44-A7E0-CDB921A909F6}">
      <dgm:prSet/>
      <dgm:spPr/>
      <dgm:t>
        <a:bodyPr/>
        <a:lstStyle/>
        <a:p>
          <a:endParaRPr lang="en-US"/>
        </a:p>
      </dgm:t>
    </dgm:pt>
    <dgm:pt modelId="{095DC036-D9D0-4D0D-8E69-64469BD67170}" type="sibTrans" cxnId="{4A98239A-E5CD-4C44-A7E0-CDB921A909F6}">
      <dgm:prSet/>
      <dgm:spPr/>
      <dgm:t>
        <a:bodyPr/>
        <a:lstStyle/>
        <a:p>
          <a:endParaRPr lang="en-US"/>
        </a:p>
      </dgm:t>
    </dgm:pt>
    <dgm:pt modelId="{3C26FEB4-F8DC-4DE9-B1B5-B20F2125EDFB}">
      <dgm:prSet/>
      <dgm:spPr/>
      <dgm:t>
        <a:bodyPr/>
        <a:lstStyle/>
        <a:p>
          <a:r>
            <a:rPr lang="en-US">
              <a:latin typeface="Times"/>
              <a:cs typeface="Times"/>
            </a:rPr>
            <a:t>Fostering Civic Engagement Across SES</a:t>
          </a:r>
        </a:p>
      </dgm:t>
    </dgm:pt>
    <dgm:pt modelId="{95EB4B05-AE6B-45CB-A2BB-BE1F8E790787}" type="parTrans" cxnId="{87460677-66CF-4AB8-A8E4-95D5E632D12B}">
      <dgm:prSet/>
      <dgm:spPr/>
      <dgm:t>
        <a:bodyPr/>
        <a:lstStyle/>
        <a:p>
          <a:endParaRPr lang="en-US"/>
        </a:p>
      </dgm:t>
    </dgm:pt>
    <dgm:pt modelId="{A5F7F416-A9FB-4ECF-85D0-7C51971A7E3F}" type="sibTrans" cxnId="{87460677-66CF-4AB8-A8E4-95D5E632D12B}">
      <dgm:prSet/>
      <dgm:spPr/>
      <dgm:t>
        <a:bodyPr/>
        <a:lstStyle/>
        <a:p>
          <a:endParaRPr lang="en-US"/>
        </a:p>
      </dgm:t>
    </dgm:pt>
    <dgm:pt modelId="{85E5ACD8-DFCC-411D-9390-25DB8BBCB595}">
      <dgm:prSet/>
      <dgm:spPr/>
      <dgm:t>
        <a:bodyPr/>
        <a:lstStyle/>
        <a:p>
          <a:r>
            <a:rPr lang="en-US">
              <a:latin typeface="Times"/>
              <a:cs typeface="Times"/>
            </a:rPr>
            <a:t>Improving</a:t>
          </a:r>
        </a:p>
      </dgm:t>
    </dgm:pt>
    <dgm:pt modelId="{352E6CA5-7E47-4239-A64E-FA50C3A2D019}" type="parTrans" cxnId="{F83718C0-19C0-4C2F-83D3-1FF94B8C50BA}">
      <dgm:prSet/>
      <dgm:spPr/>
      <dgm:t>
        <a:bodyPr/>
        <a:lstStyle/>
        <a:p>
          <a:endParaRPr lang="en-US"/>
        </a:p>
      </dgm:t>
    </dgm:pt>
    <dgm:pt modelId="{B95888DF-4287-4522-BA45-679C14F42F65}" type="sibTrans" cxnId="{F83718C0-19C0-4C2F-83D3-1FF94B8C50BA}">
      <dgm:prSet/>
      <dgm:spPr/>
      <dgm:t>
        <a:bodyPr/>
        <a:lstStyle/>
        <a:p>
          <a:endParaRPr lang="en-US"/>
        </a:p>
      </dgm:t>
    </dgm:pt>
    <dgm:pt modelId="{B621C049-958D-4F2F-AEA4-68946644B18D}">
      <dgm:prSet/>
      <dgm:spPr/>
      <dgm:t>
        <a:bodyPr/>
        <a:lstStyle/>
        <a:p>
          <a:r>
            <a:rPr lang="en-US">
              <a:latin typeface="Times"/>
              <a:cs typeface="Times"/>
            </a:rPr>
            <a:t>Improving Accessibility to Quality Education and Resources</a:t>
          </a:r>
        </a:p>
      </dgm:t>
    </dgm:pt>
    <dgm:pt modelId="{48ED6A86-ED46-4585-99D7-5B34EB33853D}" type="parTrans" cxnId="{EDD17C7F-9917-45AF-8DFB-7942BA2A8D54}">
      <dgm:prSet/>
      <dgm:spPr/>
      <dgm:t>
        <a:bodyPr/>
        <a:lstStyle/>
        <a:p>
          <a:endParaRPr lang="en-US"/>
        </a:p>
      </dgm:t>
    </dgm:pt>
    <dgm:pt modelId="{0143782D-820A-4210-9F96-6EC50E67BCA8}" type="sibTrans" cxnId="{EDD17C7F-9917-45AF-8DFB-7942BA2A8D54}">
      <dgm:prSet/>
      <dgm:spPr/>
      <dgm:t>
        <a:bodyPr/>
        <a:lstStyle/>
        <a:p>
          <a:endParaRPr lang="en-US"/>
        </a:p>
      </dgm:t>
    </dgm:pt>
    <dgm:pt modelId="{2FF8DF1E-D87A-4C80-A866-BABD876A2AF8}">
      <dgm:prSet/>
      <dgm:spPr/>
      <dgm:t>
        <a:bodyPr/>
        <a:lstStyle/>
        <a:p>
          <a:r>
            <a:rPr lang="en-US">
              <a:latin typeface="Times"/>
              <a:cs typeface="Times"/>
            </a:rPr>
            <a:t>Promoting</a:t>
          </a:r>
        </a:p>
      </dgm:t>
    </dgm:pt>
    <dgm:pt modelId="{2AB5B3F8-4B19-4AD6-AF95-C6D905992F57}" type="parTrans" cxnId="{09C5B91D-215D-40EA-BBF8-E642ED984095}">
      <dgm:prSet/>
      <dgm:spPr/>
      <dgm:t>
        <a:bodyPr/>
        <a:lstStyle/>
        <a:p>
          <a:endParaRPr lang="en-US"/>
        </a:p>
      </dgm:t>
    </dgm:pt>
    <dgm:pt modelId="{7767AA98-ECA5-43B5-A633-3C948CFF318B}" type="sibTrans" cxnId="{09C5B91D-215D-40EA-BBF8-E642ED984095}">
      <dgm:prSet/>
      <dgm:spPr/>
      <dgm:t>
        <a:bodyPr/>
        <a:lstStyle/>
        <a:p>
          <a:endParaRPr lang="en-US"/>
        </a:p>
      </dgm:t>
    </dgm:pt>
    <dgm:pt modelId="{6E953AB3-5D3E-4435-BE44-5F8801975FC1}">
      <dgm:prSet/>
      <dgm:spPr/>
      <dgm:t>
        <a:bodyPr/>
        <a:lstStyle/>
        <a:p>
          <a:r>
            <a:rPr lang="en-US">
              <a:latin typeface="Times"/>
              <a:cs typeface="Times"/>
            </a:rPr>
            <a:t>Promoting Social Integration in Urban Planning</a:t>
          </a:r>
        </a:p>
      </dgm:t>
    </dgm:pt>
    <dgm:pt modelId="{78132442-77DC-4194-AB5A-5064E5D756BA}" type="parTrans" cxnId="{C1AACF25-2148-4D92-9FE2-F39DAF18CF94}">
      <dgm:prSet/>
      <dgm:spPr/>
      <dgm:t>
        <a:bodyPr/>
        <a:lstStyle/>
        <a:p>
          <a:endParaRPr lang="en-US"/>
        </a:p>
      </dgm:t>
    </dgm:pt>
    <dgm:pt modelId="{34F0646D-36F5-4212-8413-0E5AFFE5C1A1}" type="sibTrans" cxnId="{C1AACF25-2148-4D92-9FE2-F39DAF18CF94}">
      <dgm:prSet/>
      <dgm:spPr/>
      <dgm:t>
        <a:bodyPr/>
        <a:lstStyle/>
        <a:p>
          <a:endParaRPr lang="en-US"/>
        </a:p>
      </dgm:t>
    </dgm:pt>
    <dgm:pt modelId="{DFF5E1C6-67B6-4816-94B8-64EF737720E3}">
      <dgm:prSet/>
      <dgm:spPr/>
      <dgm:t>
        <a:bodyPr/>
        <a:lstStyle/>
        <a:p>
          <a:r>
            <a:rPr lang="en-US">
              <a:latin typeface="Times"/>
              <a:cs typeface="Times"/>
            </a:rPr>
            <a:t>Leveraging</a:t>
          </a:r>
        </a:p>
      </dgm:t>
    </dgm:pt>
    <dgm:pt modelId="{60759BB9-28A1-4E66-9C11-F602A58C36DE}" type="parTrans" cxnId="{8AC84AEB-1CF7-4C95-AC37-1A4306A27326}">
      <dgm:prSet/>
      <dgm:spPr/>
      <dgm:t>
        <a:bodyPr/>
        <a:lstStyle/>
        <a:p>
          <a:endParaRPr lang="en-US"/>
        </a:p>
      </dgm:t>
    </dgm:pt>
    <dgm:pt modelId="{2D56FCFC-15FD-4453-906C-486430D12475}" type="sibTrans" cxnId="{8AC84AEB-1CF7-4C95-AC37-1A4306A27326}">
      <dgm:prSet/>
      <dgm:spPr/>
      <dgm:t>
        <a:bodyPr/>
        <a:lstStyle/>
        <a:p>
          <a:endParaRPr lang="en-US"/>
        </a:p>
      </dgm:t>
    </dgm:pt>
    <dgm:pt modelId="{D7B380DA-5595-4912-B02F-A2E388629E1F}">
      <dgm:prSet/>
      <dgm:spPr/>
      <dgm:t>
        <a:bodyPr/>
        <a:lstStyle/>
        <a:p>
          <a:r>
            <a:rPr lang="en-US">
              <a:latin typeface="Times"/>
              <a:cs typeface="Times"/>
            </a:rPr>
            <a:t>Leveraging Technology for Inclusion</a:t>
          </a:r>
        </a:p>
      </dgm:t>
    </dgm:pt>
    <dgm:pt modelId="{09C4672F-929E-483D-9600-FBDCA4E90F36}" type="parTrans" cxnId="{76A92183-0758-4B97-98AB-9EB78D6209F4}">
      <dgm:prSet/>
      <dgm:spPr/>
      <dgm:t>
        <a:bodyPr/>
        <a:lstStyle/>
        <a:p>
          <a:endParaRPr lang="en-US"/>
        </a:p>
      </dgm:t>
    </dgm:pt>
    <dgm:pt modelId="{FAE5290E-7485-46BA-90AA-EE3F41363091}" type="sibTrans" cxnId="{76A92183-0758-4B97-98AB-9EB78D6209F4}">
      <dgm:prSet/>
      <dgm:spPr/>
      <dgm:t>
        <a:bodyPr/>
        <a:lstStyle/>
        <a:p>
          <a:endParaRPr lang="en-US"/>
        </a:p>
      </dgm:t>
    </dgm:pt>
    <dgm:pt modelId="{ADF1DE88-7C95-49E6-982A-323253ACA735}">
      <dgm:prSet phldr="0"/>
      <dgm:spPr/>
      <dgm:t>
        <a:bodyPr/>
        <a:lstStyle/>
        <a:p>
          <a:pPr rtl="0"/>
          <a:r>
            <a:rPr lang="en-US">
              <a:latin typeface="Times"/>
              <a:cs typeface="Times"/>
            </a:rPr>
            <a:t>Enhancing</a:t>
          </a:r>
        </a:p>
      </dgm:t>
    </dgm:pt>
    <dgm:pt modelId="{0FA3DA3B-37FF-493C-B99D-B3A91A7EC5CC}" type="parTrans" cxnId="{0E1D9304-84DB-42B6-94D3-B97B220C61BA}">
      <dgm:prSet/>
      <dgm:spPr/>
    </dgm:pt>
    <dgm:pt modelId="{2DF30126-CC09-4838-B6D5-0BD37172F91D}" type="sibTrans" cxnId="{0E1D9304-84DB-42B6-94D3-B97B220C61BA}">
      <dgm:prSet/>
      <dgm:spPr/>
    </dgm:pt>
    <dgm:pt modelId="{491D4690-7389-4570-82EE-7FD7097F2D6B}" type="pres">
      <dgm:prSet presAssocID="{A2540073-BBD2-4222-AB75-AE32B470BA33}" presName="Name0" presStyleCnt="0">
        <dgm:presLayoutVars>
          <dgm:dir/>
          <dgm:animLvl val="lvl"/>
          <dgm:resizeHandles val="exact"/>
        </dgm:presLayoutVars>
      </dgm:prSet>
      <dgm:spPr/>
    </dgm:pt>
    <dgm:pt modelId="{CEF0B902-AFB6-4964-974B-9803D13387C2}" type="pres">
      <dgm:prSet presAssocID="{ADF1DE88-7C95-49E6-982A-323253ACA735}" presName="linNode" presStyleCnt="0"/>
      <dgm:spPr/>
    </dgm:pt>
    <dgm:pt modelId="{FCE725C1-33DF-4E51-9384-AAB36FBBD040}" type="pres">
      <dgm:prSet presAssocID="{ADF1DE88-7C95-49E6-982A-323253ACA735}" presName="parentText" presStyleLbl="solidFgAcc1" presStyleIdx="0" presStyleCnt="6">
        <dgm:presLayoutVars>
          <dgm:chMax val="1"/>
          <dgm:bulletEnabled/>
        </dgm:presLayoutVars>
      </dgm:prSet>
      <dgm:spPr/>
    </dgm:pt>
    <dgm:pt modelId="{AE077921-CDC7-4D5E-B57C-2D9B913EB702}" type="pres">
      <dgm:prSet presAssocID="{ADF1DE88-7C95-49E6-982A-323253ACA735}" presName="descendantText" presStyleLbl="alignNode1" presStyleIdx="0" presStyleCnt="6">
        <dgm:presLayoutVars>
          <dgm:bulletEnabled/>
        </dgm:presLayoutVars>
      </dgm:prSet>
      <dgm:spPr/>
    </dgm:pt>
    <dgm:pt modelId="{A1895A06-EC81-4A39-854C-69C50AE698AF}" type="pres">
      <dgm:prSet presAssocID="{2DF30126-CC09-4838-B6D5-0BD37172F91D}" presName="sp" presStyleCnt="0"/>
      <dgm:spPr/>
    </dgm:pt>
    <dgm:pt modelId="{6400B1B3-7355-4266-ADE5-60347D1A77FC}" type="pres">
      <dgm:prSet presAssocID="{2DB69F89-B4EE-49C3-9E71-0630FDA1B70A}" presName="linNode" presStyleCnt="0"/>
      <dgm:spPr/>
    </dgm:pt>
    <dgm:pt modelId="{172134B4-C219-4285-AD36-C4104F7D94BD}" type="pres">
      <dgm:prSet presAssocID="{2DB69F89-B4EE-49C3-9E71-0630FDA1B70A}" presName="parentText" presStyleLbl="solidFgAcc1" presStyleIdx="1" presStyleCnt="6">
        <dgm:presLayoutVars>
          <dgm:chMax val="1"/>
          <dgm:bulletEnabled/>
        </dgm:presLayoutVars>
      </dgm:prSet>
      <dgm:spPr/>
    </dgm:pt>
    <dgm:pt modelId="{F42F88E5-EB2D-40CC-A59C-88573105251B}" type="pres">
      <dgm:prSet presAssocID="{2DB69F89-B4EE-49C3-9E71-0630FDA1B70A}" presName="descendantText" presStyleLbl="alignNode1" presStyleIdx="1" presStyleCnt="6">
        <dgm:presLayoutVars>
          <dgm:bulletEnabled/>
        </dgm:presLayoutVars>
      </dgm:prSet>
      <dgm:spPr/>
    </dgm:pt>
    <dgm:pt modelId="{8401C0F8-2CD6-4540-9966-585F261F6325}" type="pres">
      <dgm:prSet presAssocID="{C15EBF8D-CBA0-45B0-A71D-ED8EE88EB8DC}" presName="sp" presStyleCnt="0"/>
      <dgm:spPr/>
    </dgm:pt>
    <dgm:pt modelId="{1C5DE225-8C6D-4DDB-8E97-E6A5060F9DA7}" type="pres">
      <dgm:prSet presAssocID="{B56B440D-3EA8-4B1B-848A-D22AF28CB254}" presName="linNode" presStyleCnt="0"/>
      <dgm:spPr/>
    </dgm:pt>
    <dgm:pt modelId="{2B88F405-299B-40C1-8058-04B61FB4F0BF}" type="pres">
      <dgm:prSet presAssocID="{B56B440D-3EA8-4B1B-848A-D22AF28CB254}" presName="parentText" presStyleLbl="solidFgAcc1" presStyleIdx="2" presStyleCnt="6">
        <dgm:presLayoutVars>
          <dgm:chMax val="1"/>
          <dgm:bulletEnabled/>
        </dgm:presLayoutVars>
      </dgm:prSet>
      <dgm:spPr/>
    </dgm:pt>
    <dgm:pt modelId="{43C8227F-032F-4EB5-BC25-86E15CEE8F34}" type="pres">
      <dgm:prSet presAssocID="{B56B440D-3EA8-4B1B-848A-D22AF28CB254}" presName="descendantText" presStyleLbl="alignNode1" presStyleIdx="2" presStyleCnt="6">
        <dgm:presLayoutVars>
          <dgm:bulletEnabled/>
        </dgm:presLayoutVars>
      </dgm:prSet>
      <dgm:spPr/>
    </dgm:pt>
    <dgm:pt modelId="{A9680E69-E848-4EF6-9813-B4DF49119950}" type="pres">
      <dgm:prSet presAssocID="{095DC036-D9D0-4D0D-8E69-64469BD67170}" presName="sp" presStyleCnt="0"/>
      <dgm:spPr/>
    </dgm:pt>
    <dgm:pt modelId="{1193C5BA-A088-4BED-8023-92E082DE4553}" type="pres">
      <dgm:prSet presAssocID="{85E5ACD8-DFCC-411D-9390-25DB8BBCB595}" presName="linNode" presStyleCnt="0"/>
      <dgm:spPr/>
    </dgm:pt>
    <dgm:pt modelId="{881399E2-B028-4AC4-A60A-76533D3D52E3}" type="pres">
      <dgm:prSet presAssocID="{85E5ACD8-DFCC-411D-9390-25DB8BBCB595}" presName="parentText" presStyleLbl="solidFgAcc1" presStyleIdx="3" presStyleCnt="6">
        <dgm:presLayoutVars>
          <dgm:chMax val="1"/>
          <dgm:bulletEnabled/>
        </dgm:presLayoutVars>
      </dgm:prSet>
      <dgm:spPr/>
    </dgm:pt>
    <dgm:pt modelId="{ED7BE07F-BEB3-46E0-AA84-835C829D500B}" type="pres">
      <dgm:prSet presAssocID="{85E5ACD8-DFCC-411D-9390-25DB8BBCB595}" presName="descendantText" presStyleLbl="alignNode1" presStyleIdx="3" presStyleCnt="6">
        <dgm:presLayoutVars>
          <dgm:bulletEnabled/>
        </dgm:presLayoutVars>
      </dgm:prSet>
      <dgm:spPr/>
    </dgm:pt>
    <dgm:pt modelId="{991513C7-6829-4CA2-9F6A-B210DF33100C}" type="pres">
      <dgm:prSet presAssocID="{B95888DF-4287-4522-BA45-679C14F42F65}" presName="sp" presStyleCnt="0"/>
      <dgm:spPr/>
    </dgm:pt>
    <dgm:pt modelId="{29FAE65C-D0EA-4023-B093-C8D8B1F1FEF2}" type="pres">
      <dgm:prSet presAssocID="{2FF8DF1E-D87A-4C80-A866-BABD876A2AF8}" presName="linNode" presStyleCnt="0"/>
      <dgm:spPr/>
    </dgm:pt>
    <dgm:pt modelId="{989089DD-D16F-4842-B144-FCFC9142EFBC}" type="pres">
      <dgm:prSet presAssocID="{2FF8DF1E-D87A-4C80-A866-BABD876A2AF8}" presName="parentText" presStyleLbl="solidFgAcc1" presStyleIdx="4" presStyleCnt="6">
        <dgm:presLayoutVars>
          <dgm:chMax val="1"/>
          <dgm:bulletEnabled/>
        </dgm:presLayoutVars>
      </dgm:prSet>
      <dgm:spPr/>
    </dgm:pt>
    <dgm:pt modelId="{CBFEDEEA-6760-4251-9629-32C05DC5989D}" type="pres">
      <dgm:prSet presAssocID="{2FF8DF1E-D87A-4C80-A866-BABD876A2AF8}" presName="descendantText" presStyleLbl="alignNode1" presStyleIdx="4" presStyleCnt="6">
        <dgm:presLayoutVars>
          <dgm:bulletEnabled/>
        </dgm:presLayoutVars>
      </dgm:prSet>
      <dgm:spPr/>
    </dgm:pt>
    <dgm:pt modelId="{0C15FA31-AC22-4C31-B380-DB063E46C412}" type="pres">
      <dgm:prSet presAssocID="{7767AA98-ECA5-43B5-A633-3C948CFF318B}" presName="sp" presStyleCnt="0"/>
      <dgm:spPr/>
    </dgm:pt>
    <dgm:pt modelId="{6751F9B9-C0B5-440E-AA1B-2F2954A7C8EC}" type="pres">
      <dgm:prSet presAssocID="{DFF5E1C6-67B6-4816-94B8-64EF737720E3}" presName="linNode" presStyleCnt="0"/>
      <dgm:spPr/>
    </dgm:pt>
    <dgm:pt modelId="{054A0963-769A-4BAE-A8FF-84F570EB2F8C}" type="pres">
      <dgm:prSet presAssocID="{DFF5E1C6-67B6-4816-94B8-64EF737720E3}" presName="parentText" presStyleLbl="solidFgAcc1" presStyleIdx="5" presStyleCnt="6">
        <dgm:presLayoutVars>
          <dgm:chMax val="1"/>
          <dgm:bulletEnabled/>
        </dgm:presLayoutVars>
      </dgm:prSet>
      <dgm:spPr/>
    </dgm:pt>
    <dgm:pt modelId="{BEDC0310-B0C4-484D-A42E-1DE0C02F7CBA}" type="pres">
      <dgm:prSet presAssocID="{DFF5E1C6-67B6-4816-94B8-64EF737720E3}" presName="descendantText" presStyleLbl="alignNode1" presStyleIdx="5" presStyleCnt="6">
        <dgm:presLayoutVars>
          <dgm:bulletEnabled/>
        </dgm:presLayoutVars>
      </dgm:prSet>
      <dgm:spPr/>
    </dgm:pt>
  </dgm:ptLst>
  <dgm:cxnLst>
    <dgm:cxn modelId="{0E1D9304-84DB-42B6-94D3-B97B220C61BA}" srcId="{A2540073-BBD2-4222-AB75-AE32B470BA33}" destId="{ADF1DE88-7C95-49E6-982A-323253ACA735}" srcOrd="0" destOrd="0" parTransId="{0FA3DA3B-37FF-493C-B99D-B3A91A7EC5CC}" sibTransId="{2DF30126-CC09-4838-B6D5-0BD37172F91D}"/>
    <dgm:cxn modelId="{03E7A012-69A0-4D99-8915-756CD4927293}" type="presOf" srcId="{2FF8DF1E-D87A-4C80-A866-BABD876A2AF8}" destId="{989089DD-D16F-4842-B144-FCFC9142EFBC}" srcOrd="0" destOrd="0" presId="urn:microsoft.com/office/officeart/2016/7/layout/VerticalHollowActionList"/>
    <dgm:cxn modelId="{09C5B91D-215D-40EA-BBF8-E642ED984095}" srcId="{A2540073-BBD2-4222-AB75-AE32B470BA33}" destId="{2FF8DF1E-D87A-4C80-A866-BABD876A2AF8}" srcOrd="4" destOrd="0" parTransId="{2AB5B3F8-4B19-4AD6-AF95-C6D905992F57}" sibTransId="{7767AA98-ECA5-43B5-A633-3C948CFF318B}"/>
    <dgm:cxn modelId="{C1AACF25-2148-4D92-9FE2-F39DAF18CF94}" srcId="{2FF8DF1E-D87A-4C80-A866-BABD876A2AF8}" destId="{6E953AB3-5D3E-4435-BE44-5F8801975FC1}" srcOrd="0" destOrd="0" parTransId="{78132442-77DC-4194-AB5A-5064E5D756BA}" sibTransId="{34F0646D-36F5-4212-8413-0E5AFFE5C1A1}"/>
    <dgm:cxn modelId="{6FB5CF67-5B92-415C-852A-FD761BC08B29}" type="presOf" srcId="{2DB69F89-B4EE-49C3-9E71-0630FDA1B70A}" destId="{172134B4-C219-4285-AD36-C4104F7D94BD}" srcOrd="0" destOrd="0" presId="urn:microsoft.com/office/officeart/2016/7/layout/VerticalHollowActionList"/>
    <dgm:cxn modelId="{5CAD516C-35ED-42F8-A59C-3538FB395BFD}" type="presOf" srcId="{6E953AB3-5D3E-4435-BE44-5F8801975FC1}" destId="{CBFEDEEA-6760-4251-9629-32C05DC5989D}" srcOrd="0" destOrd="0" presId="urn:microsoft.com/office/officeart/2016/7/layout/VerticalHollowActionList"/>
    <dgm:cxn modelId="{E5AE046E-1932-422F-8D1F-6C855556AC5F}" type="presOf" srcId="{85E5ACD8-DFCC-411D-9390-25DB8BBCB595}" destId="{881399E2-B028-4AC4-A60A-76533D3D52E3}" srcOrd="0" destOrd="0" presId="urn:microsoft.com/office/officeart/2016/7/layout/VerticalHollowActionList"/>
    <dgm:cxn modelId="{07EBA452-CFD1-41C7-A51C-2F03BD59B55B}" type="presOf" srcId="{ADF1DE88-7C95-49E6-982A-323253ACA735}" destId="{FCE725C1-33DF-4E51-9384-AAB36FBBD040}" srcOrd="0" destOrd="0" presId="urn:microsoft.com/office/officeart/2016/7/layout/VerticalHollowActionList"/>
    <dgm:cxn modelId="{87460677-66CF-4AB8-A8E4-95D5E632D12B}" srcId="{B56B440D-3EA8-4B1B-848A-D22AF28CB254}" destId="{3C26FEB4-F8DC-4DE9-B1B5-B20F2125EDFB}" srcOrd="0" destOrd="0" parTransId="{95EB4B05-AE6B-45CB-A2BB-BE1F8E790787}" sibTransId="{A5F7F416-A9FB-4ECF-85D0-7C51971A7E3F}"/>
    <dgm:cxn modelId="{EDD17C7F-9917-45AF-8DFB-7942BA2A8D54}" srcId="{85E5ACD8-DFCC-411D-9390-25DB8BBCB595}" destId="{B621C049-958D-4F2F-AEA4-68946644B18D}" srcOrd="0" destOrd="0" parTransId="{48ED6A86-ED46-4585-99D7-5B34EB33853D}" sibTransId="{0143782D-820A-4210-9F96-6EC50E67BCA8}"/>
    <dgm:cxn modelId="{76A92183-0758-4B97-98AB-9EB78D6209F4}" srcId="{DFF5E1C6-67B6-4816-94B8-64EF737720E3}" destId="{D7B380DA-5595-4912-B02F-A2E388629E1F}" srcOrd="0" destOrd="0" parTransId="{09C4672F-929E-483D-9600-FBDCA4E90F36}" sibTransId="{FAE5290E-7485-46BA-90AA-EE3F41363091}"/>
    <dgm:cxn modelId="{A305F08D-5882-421D-B7F8-CADE61ED9A4C}" type="presOf" srcId="{B56B440D-3EA8-4B1B-848A-D22AF28CB254}" destId="{2B88F405-299B-40C1-8058-04B61FB4F0BF}" srcOrd="0" destOrd="0" presId="urn:microsoft.com/office/officeart/2016/7/layout/VerticalHollowActionList"/>
    <dgm:cxn modelId="{41963292-1A0A-4144-A414-B0626E8A6021}" type="presOf" srcId="{D7B380DA-5595-4912-B02F-A2E388629E1F}" destId="{BEDC0310-B0C4-484D-A42E-1DE0C02F7CBA}" srcOrd="0" destOrd="0" presId="urn:microsoft.com/office/officeart/2016/7/layout/VerticalHollowActionList"/>
    <dgm:cxn modelId="{4A98239A-E5CD-4C44-A7E0-CDB921A909F6}" srcId="{A2540073-BBD2-4222-AB75-AE32B470BA33}" destId="{B56B440D-3EA8-4B1B-848A-D22AF28CB254}" srcOrd="2" destOrd="0" parTransId="{B2943ADC-98BA-491D-9895-330327D85C79}" sibTransId="{095DC036-D9D0-4D0D-8E69-64469BD67170}"/>
    <dgm:cxn modelId="{E661029F-49D0-46D0-B9DE-04CF702FC0BF}" type="presOf" srcId="{0F6FFC6C-8A15-48C3-BB0B-0EA4FBE98460}" destId="{AE077921-CDC7-4D5E-B57C-2D9B913EB702}" srcOrd="0" destOrd="0" presId="urn:microsoft.com/office/officeart/2016/7/layout/VerticalHollowActionList"/>
    <dgm:cxn modelId="{56C759A1-0845-435A-B21D-7F73D8D87B9B}" srcId="{A2540073-BBD2-4222-AB75-AE32B470BA33}" destId="{2DB69F89-B4EE-49C3-9E71-0630FDA1B70A}" srcOrd="1" destOrd="0" parTransId="{F9468DE8-88F0-460A-8A24-9A9ECB07F5CF}" sibTransId="{C15EBF8D-CBA0-45B0-A71D-ED8EE88EB8DC}"/>
    <dgm:cxn modelId="{EA177FAF-7FA8-4A9D-9BC4-57D1A964AD40}" type="presOf" srcId="{B621C049-958D-4F2F-AEA4-68946644B18D}" destId="{ED7BE07F-BEB3-46E0-AA84-835C829D500B}" srcOrd="0" destOrd="0" presId="urn:microsoft.com/office/officeart/2016/7/layout/VerticalHollowActionList"/>
    <dgm:cxn modelId="{7F5A37B4-7876-4A20-A110-4308D69C5D64}" srcId="{ADF1DE88-7C95-49E6-982A-323253ACA735}" destId="{0F6FFC6C-8A15-48C3-BB0B-0EA4FBE98460}" srcOrd="0" destOrd="0" parTransId="{E8A727F1-9AF5-4397-9025-B1AF5B80D464}" sibTransId="{B652F048-CDA6-4070-9EF2-D2A5BBD20B75}"/>
    <dgm:cxn modelId="{F83718C0-19C0-4C2F-83D3-1FF94B8C50BA}" srcId="{A2540073-BBD2-4222-AB75-AE32B470BA33}" destId="{85E5ACD8-DFCC-411D-9390-25DB8BBCB595}" srcOrd="3" destOrd="0" parTransId="{352E6CA5-7E47-4239-A64E-FA50C3A2D019}" sibTransId="{B95888DF-4287-4522-BA45-679C14F42F65}"/>
    <dgm:cxn modelId="{55585ECF-CF0E-454D-B27A-54F7795F71A2}" type="presOf" srcId="{A2540073-BBD2-4222-AB75-AE32B470BA33}" destId="{491D4690-7389-4570-82EE-7FD7097F2D6B}" srcOrd="0" destOrd="0" presId="urn:microsoft.com/office/officeart/2016/7/layout/VerticalHollowActionList"/>
    <dgm:cxn modelId="{A2EBC0DB-9D92-4DEB-BEAC-81CECA9F034E}" type="presOf" srcId="{3C26FEB4-F8DC-4DE9-B1B5-B20F2125EDFB}" destId="{43C8227F-032F-4EB5-BC25-86E15CEE8F34}" srcOrd="0" destOrd="0" presId="urn:microsoft.com/office/officeart/2016/7/layout/VerticalHollowActionList"/>
    <dgm:cxn modelId="{816889E3-2ECA-4543-943E-8E2967C255B1}" srcId="{2DB69F89-B4EE-49C3-9E71-0630FDA1B70A}" destId="{FD888D40-D470-4DCE-B1F8-79923EEECCC3}" srcOrd="0" destOrd="0" parTransId="{6276D283-13D5-402D-9307-6CEE24B732FA}" sibTransId="{96D92E21-208E-4458-8983-6BA6138C3BFA}"/>
    <dgm:cxn modelId="{8AC84AEB-1CF7-4C95-AC37-1A4306A27326}" srcId="{A2540073-BBD2-4222-AB75-AE32B470BA33}" destId="{DFF5E1C6-67B6-4816-94B8-64EF737720E3}" srcOrd="5" destOrd="0" parTransId="{60759BB9-28A1-4E66-9C11-F602A58C36DE}" sibTransId="{2D56FCFC-15FD-4453-906C-486430D12475}"/>
    <dgm:cxn modelId="{46213AF8-80CF-4538-969E-C538E996E9E1}" type="presOf" srcId="{DFF5E1C6-67B6-4816-94B8-64EF737720E3}" destId="{054A0963-769A-4BAE-A8FF-84F570EB2F8C}" srcOrd="0" destOrd="0" presId="urn:microsoft.com/office/officeart/2016/7/layout/VerticalHollowActionList"/>
    <dgm:cxn modelId="{4D1C85FE-39CE-4F8D-8794-B54D26AD5706}" type="presOf" srcId="{FD888D40-D470-4DCE-B1F8-79923EEECCC3}" destId="{F42F88E5-EB2D-40CC-A59C-88573105251B}" srcOrd="0" destOrd="0" presId="urn:microsoft.com/office/officeart/2016/7/layout/VerticalHollowActionList"/>
    <dgm:cxn modelId="{18DEB986-1F3F-4F4E-A991-39D00C8B7F09}" type="presParOf" srcId="{491D4690-7389-4570-82EE-7FD7097F2D6B}" destId="{CEF0B902-AFB6-4964-974B-9803D13387C2}" srcOrd="0" destOrd="0" presId="urn:microsoft.com/office/officeart/2016/7/layout/VerticalHollowActionList"/>
    <dgm:cxn modelId="{662155BA-8AA4-4EEC-AC3C-E37BC641447C}" type="presParOf" srcId="{CEF0B902-AFB6-4964-974B-9803D13387C2}" destId="{FCE725C1-33DF-4E51-9384-AAB36FBBD040}" srcOrd="0" destOrd="0" presId="urn:microsoft.com/office/officeart/2016/7/layout/VerticalHollowActionList"/>
    <dgm:cxn modelId="{2F20363D-A63B-465D-889D-D310127D74F9}" type="presParOf" srcId="{CEF0B902-AFB6-4964-974B-9803D13387C2}" destId="{AE077921-CDC7-4D5E-B57C-2D9B913EB702}" srcOrd="1" destOrd="0" presId="urn:microsoft.com/office/officeart/2016/7/layout/VerticalHollowActionList"/>
    <dgm:cxn modelId="{3402FB8C-8FEB-4B2E-8B3A-86D784163BF9}" type="presParOf" srcId="{491D4690-7389-4570-82EE-7FD7097F2D6B}" destId="{A1895A06-EC81-4A39-854C-69C50AE698AF}" srcOrd="1" destOrd="0" presId="urn:microsoft.com/office/officeart/2016/7/layout/VerticalHollowActionList"/>
    <dgm:cxn modelId="{EAC74B11-44EF-4D41-8163-66951F3C1A02}" type="presParOf" srcId="{491D4690-7389-4570-82EE-7FD7097F2D6B}" destId="{6400B1B3-7355-4266-ADE5-60347D1A77FC}" srcOrd="2" destOrd="0" presId="urn:microsoft.com/office/officeart/2016/7/layout/VerticalHollowActionList"/>
    <dgm:cxn modelId="{16A66D7C-4DFE-4AE6-86E2-86C68073D877}" type="presParOf" srcId="{6400B1B3-7355-4266-ADE5-60347D1A77FC}" destId="{172134B4-C219-4285-AD36-C4104F7D94BD}" srcOrd="0" destOrd="0" presId="urn:microsoft.com/office/officeart/2016/7/layout/VerticalHollowActionList"/>
    <dgm:cxn modelId="{1DCA628B-760B-426A-9539-6D2D49897D4F}" type="presParOf" srcId="{6400B1B3-7355-4266-ADE5-60347D1A77FC}" destId="{F42F88E5-EB2D-40CC-A59C-88573105251B}" srcOrd="1" destOrd="0" presId="urn:microsoft.com/office/officeart/2016/7/layout/VerticalHollowActionList"/>
    <dgm:cxn modelId="{250D3EDD-279C-4DC1-83F0-B3F0535641AE}" type="presParOf" srcId="{491D4690-7389-4570-82EE-7FD7097F2D6B}" destId="{8401C0F8-2CD6-4540-9966-585F261F6325}" srcOrd="3" destOrd="0" presId="urn:microsoft.com/office/officeart/2016/7/layout/VerticalHollowActionList"/>
    <dgm:cxn modelId="{734F9238-A04C-49B4-9040-28E4ED85FE69}" type="presParOf" srcId="{491D4690-7389-4570-82EE-7FD7097F2D6B}" destId="{1C5DE225-8C6D-4DDB-8E97-E6A5060F9DA7}" srcOrd="4" destOrd="0" presId="urn:microsoft.com/office/officeart/2016/7/layout/VerticalHollowActionList"/>
    <dgm:cxn modelId="{4E21C93B-7B55-41B9-BF01-3703B52B0C5A}" type="presParOf" srcId="{1C5DE225-8C6D-4DDB-8E97-E6A5060F9DA7}" destId="{2B88F405-299B-40C1-8058-04B61FB4F0BF}" srcOrd="0" destOrd="0" presId="urn:microsoft.com/office/officeart/2016/7/layout/VerticalHollowActionList"/>
    <dgm:cxn modelId="{C576C4AB-C3B5-41A9-BE61-AF9D5A155FEA}" type="presParOf" srcId="{1C5DE225-8C6D-4DDB-8E97-E6A5060F9DA7}" destId="{43C8227F-032F-4EB5-BC25-86E15CEE8F34}" srcOrd="1" destOrd="0" presId="urn:microsoft.com/office/officeart/2016/7/layout/VerticalHollowActionList"/>
    <dgm:cxn modelId="{2EECAA39-633A-42A3-A17C-DB4474A037DA}" type="presParOf" srcId="{491D4690-7389-4570-82EE-7FD7097F2D6B}" destId="{A9680E69-E848-4EF6-9813-B4DF49119950}" srcOrd="5" destOrd="0" presId="urn:microsoft.com/office/officeart/2016/7/layout/VerticalHollowActionList"/>
    <dgm:cxn modelId="{3BF678AB-D284-41AA-B110-D331E147ADAD}" type="presParOf" srcId="{491D4690-7389-4570-82EE-7FD7097F2D6B}" destId="{1193C5BA-A088-4BED-8023-92E082DE4553}" srcOrd="6" destOrd="0" presId="urn:microsoft.com/office/officeart/2016/7/layout/VerticalHollowActionList"/>
    <dgm:cxn modelId="{E1DEA3F7-B1D3-4CF7-BCF9-1C8F0F967C1B}" type="presParOf" srcId="{1193C5BA-A088-4BED-8023-92E082DE4553}" destId="{881399E2-B028-4AC4-A60A-76533D3D52E3}" srcOrd="0" destOrd="0" presId="urn:microsoft.com/office/officeart/2016/7/layout/VerticalHollowActionList"/>
    <dgm:cxn modelId="{06F3D534-0BE5-4280-BDC0-DCE85A175F8B}" type="presParOf" srcId="{1193C5BA-A088-4BED-8023-92E082DE4553}" destId="{ED7BE07F-BEB3-46E0-AA84-835C829D500B}" srcOrd="1" destOrd="0" presId="urn:microsoft.com/office/officeart/2016/7/layout/VerticalHollowActionList"/>
    <dgm:cxn modelId="{A28DC248-D6F8-48DE-A030-AD3C6EBB8AB8}" type="presParOf" srcId="{491D4690-7389-4570-82EE-7FD7097F2D6B}" destId="{991513C7-6829-4CA2-9F6A-B210DF33100C}" srcOrd="7" destOrd="0" presId="urn:microsoft.com/office/officeart/2016/7/layout/VerticalHollowActionList"/>
    <dgm:cxn modelId="{CB682BDB-79ED-4D29-B3D1-B551431259A4}" type="presParOf" srcId="{491D4690-7389-4570-82EE-7FD7097F2D6B}" destId="{29FAE65C-D0EA-4023-B093-C8D8B1F1FEF2}" srcOrd="8" destOrd="0" presId="urn:microsoft.com/office/officeart/2016/7/layout/VerticalHollowActionList"/>
    <dgm:cxn modelId="{CC18BF40-EAB3-43F6-80CB-1FEED1904829}" type="presParOf" srcId="{29FAE65C-D0EA-4023-B093-C8D8B1F1FEF2}" destId="{989089DD-D16F-4842-B144-FCFC9142EFBC}" srcOrd="0" destOrd="0" presId="urn:microsoft.com/office/officeart/2016/7/layout/VerticalHollowActionList"/>
    <dgm:cxn modelId="{63586A67-8D13-4E3E-AB1E-9D42707F2F8E}" type="presParOf" srcId="{29FAE65C-D0EA-4023-B093-C8D8B1F1FEF2}" destId="{CBFEDEEA-6760-4251-9629-32C05DC5989D}" srcOrd="1" destOrd="0" presId="urn:microsoft.com/office/officeart/2016/7/layout/VerticalHollowActionList"/>
    <dgm:cxn modelId="{1083FD63-6E17-4C4B-9142-E5C1A34E51D1}" type="presParOf" srcId="{491D4690-7389-4570-82EE-7FD7097F2D6B}" destId="{0C15FA31-AC22-4C31-B380-DB063E46C412}" srcOrd="9" destOrd="0" presId="urn:microsoft.com/office/officeart/2016/7/layout/VerticalHollowActionList"/>
    <dgm:cxn modelId="{9AFF1B70-C1DA-4D0D-B5B8-CCEDCB1FF007}" type="presParOf" srcId="{491D4690-7389-4570-82EE-7FD7097F2D6B}" destId="{6751F9B9-C0B5-440E-AA1B-2F2954A7C8EC}" srcOrd="10" destOrd="0" presId="urn:microsoft.com/office/officeart/2016/7/layout/VerticalHollowActionList"/>
    <dgm:cxn modelId="{A006EB78-21F9-4208-85B9-216A881A7C93}" type="presParOf" srcId="{6751F9B9-C0B5-440E-AA1B-2F2954A7C8EC}" destId="{054A0963-769A-4BAE-A8FF-84F570EB2F8C}" srcOrd="0" destOrd="0" presId="urn:microsoft.com/office/officeart/2016/7/layout/VerticalHollowActionList"/>
    <dgm:cxn modelId="{B203F754-2963-4CEB-9AFF-2E67D90ACA0F}" type="presParOf" srcId="{6751F9B9-C0B5-440E-AA1B-2F2954A7C8EC}" destId="{BEDC0310-B0C4-484D-A42E-1DE0C02F7CBA}" srcOrd="1" destOrd="0" presId="urn:microsoft.com/office/officeart/2016/7/layout/VerticalHollowAction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4E2D29-5BB5-4A00-BC6A-085E9260F84F}"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1D2BA5C8-EAC8-472B-A330-0DBD9A178D93}">
      <dgm:prSet/>
      <dgm:spPr/>
      <dgm:t>
        <a:bodyPr/>
        <a:lstStyle/>
        <a:p>
          <a:pPr rtl="0"/>
          <a:r>
            <a:rPr lang="en-US">
              <a:latin typeface="Times"/>
              <a:cs typeface="Times"/>
            </a:rPr>
            <a:t>Introduce business incubation programs.</a:t>
          </a:r>
        </a:p>
      </dgm:t>
    </dgm:pt>
    <dgm:pt modelId="{CD40AC5F-D7A4-404B-9BD7-18DAD90D5715}" type="parTrans" cxnId="{7FD7D40A-189A-4B31-A34D-82ECFE2239B2}">
      <dgm:prSet/>
      <dgm:spPr/>
      <dgm:t>
        <a:bodyPr/>
        <a:lstStyle/>
        <a:p>
          <a:endParaRPr lang="en-US"/>
        </a:p>
      </dgm:t>
    </dgm:pt>
    <dgm:pt modelId="{D4BF9EF1-04FA-4805-A31A-914E661AA1F2}" type="sibTrans" cxnId="{7FD7D40A-189A-4B31-A34D-82ECFE2239B2}">
      <dgm:prSet/>
      <dgm:spPr/>
      <dgm:t>
        <a:bodyPr/>
        <a:lstStyle/>
        <a:p>
          <a:endParaRPr lang="en-US"/>
        </a:p>
      </dgm:t>
    </dgm:pt>
    <dgm:pt modelId="{45832BBF-A473-4339-A723-CED99262CC17}">
      <dgm:prSet phldr="0"/>
      <dgm:spPr/>
      <dgm:t>
        <a:bodyPr/>
        <a:lstStyle/>
        <a:p>
          <a:pPr rtl="0"/>
          <a:r>
            <a:rPr lang="en-US">
              <a:latin typeface="Times"/>
              <a:cs typeface="Times"/>
            </a:rPr>
            <a:t>Develop a Smart Database system.</a:t>
          </a:r>
        </a:p>
      </dgm:t>
    </dgm:pt>
    <dgm:pt modelId="{65286F17-ED89-4BB1-875D-347C12381914}" type="parTrans" cxnId="{4CD33BE6-BC01-49E7-A3A5-FE8F12C656B8}">
      <dgm:prSet/>
      <dgm:spPr/>
    </dgm:pt>
    <dgm:pt modelId="{76D87484-DC4B-4F96-82CE-B91D12A46C51}" type="sibTrans" cxnId="{4CD33BE6-BC01-49E7-A3A5-FE8F12C656B8}">
      <dgm:prSet/>
      <dgm:spPr/>
    </dgm:pt>
    <dgm:pt modelId="{E740F46F-A606-4DA9-B79C-EDC1F2569F0F}">
      <dgm:prSet phldr="0"/>
      <dgm:spPr/>
      <dgm:t>
        <a:bodyPr/>
        <a:lstStyle/>
        <a:p>
          <a:pPr rtl="0"/>
          <a:r>
            <a:rPr lang="en-US">
              <a:latin typeface="Times"/>
              <a:cs typeface="Times"/>
            </a:rPr>
            <a:t>Implementing Inclusive Infrastructure Design of Educational institutions.</a:t>
          </a:r>
        </a:p>
      </dgm:t>
    </dgm:pt>
    <dgm:pt modelId="{59A0279A-F4E6-4AD1-BC5D-1D07B9073A7D}" type="parTrans" cxnId="{2BC5378F-0804-4345-BDAF-DAF7C8C87012}">
      <dgm:prSet/>
      <dgm:spPr/>
    </dgm:pt>
    <dgm:pt modelId="{DF56D7CD-E04D-430C-B080-066239A4F823}" type="sibTrans" cxnId="{2BC5378F-0804-4345-BDAF-DAF7C8C87012}">
      <dgm:prSet/>
      <dgm:spPr/>
    </dgm:pt>
    <dgm:pt modelId="{7460240E-68B9-45D1-8C10-F903AF5552CB}">
      <dgm:prSet phldr="0"/>
      <dgm:spPr/>
      <dgm:t>
        <a:bodyPr/>
        <a:lstStyle/>
        <a:p>
          <a:pPr rtl="0"/>
          <a:r>
            <a:rPr lang="en-US">
              <a:latin typeface="Times"/>
              <a:cs typeface="Times"/>
            </a:rPr>
            <a:t>Professional Training Program</a:t>
          </a:r>
        </a:p>
      </dgm:t>
    </dgm:pt>
    <dgm:pt modelId="{9A001262-A6D9-4CE5-BF50-34020FDE2CCB}" type="parTrans" cxnId="{01E3CD47-F45B-45E3-8DCC-E9DF34BCAFF5}">
      <dgm:prSet/>
      <dgm:spPr/>
    </dgm:pt>
    <dgm:pt modelId="{1DF7C0A9-9422-413E-90D2-AED5D5C02E27}" type="sibTrans" cxnId="{01E3CD47-F45B-45E3-8DCC-E9DF34BCAFF5}">
      <dgm:prSet/>
      <dgm:spPr/>
    </dgm:pt>
    <dgm:pt modelId="{E756A0EB-891F-4B57-9451-7A287461B133}">
      <dgm:prSet phldr="0"/>
      <dgm:spPr/>
      <dgm:t>
        <a:bodyPr/>
        <a:lstStyle/>
        <a:p>
          <a:pPr rtl="0"/>
          <a:r>
            <a:rPr lang="en-US">
              <a:latin typeface="Times"/>
              <a:cs typeface="Times"/>
            </a:rPr>
            <a:t>Encouraging Corporate Social Responsibility activities.</a:t>
          </a:r>
        </a:p>
      </dgm:t>
    </dgm:pt>
    <dgm:pt modelId="{4D15E03E-F47E-4171-AEA4-B1B3B4D3DC8E}" type="parTrans" cxnId="{A7C54B47-1C37-4308-B414-DA5BAD3ACD2F}">
      <dgm:prSet/>
      <dgm:spPr/>
    </dgm:pt>
    <dgm:pt modelId="{71C73471-8140-4621-B9CD-6D7409CE63E2}" type="sibTrans" cxnId="{A7C54B47-1C37-4308-B414-DA5BAD3ACD2F}">
      <dgm:prSet/>
      <dgm:spPr/>
    </dgm:pt>
    <dgm:pt modelId="{3951640C-30BA-413E-9D1F-AF5F0523B7F6}">
      <dgm:prSet phldr="0"/>
      <dgm:spPr/>
      <dgm:t>
        <a:bodyPr/>
        <a:lstStyle/>
        <a:p>
          <a:pPr rtl="0"/>
          <a:r>
            <a:rPr lang="en-US">
              <a:latin typeface="Times"/>
              <a:cs typeface="Times"/>
            </a:rPr>
            <a:t>Creating rewards in High-Performing Areas.</a:t>
          </a:r>
        </a:p>
      </dgm:t>
    </dgm:pt>
    <dgm:pt modelId="{92125CCC-3830-4C8E-9AF0-91603A862986}" type="parTrans" cxnId="{470ED803-9DC8-4B55-A109-3D994B61A3DA}">
      <dgm:prSet/>
      <dgm:spPr/>
    </dgm:pt>
    <dgm:pt modelId="{B356C148-C42C-4D61-B077-1F7FC0B1F9A7}" type="sibTrans" cxnId="{470ED803-9DC8-4B55-A109-3D994B61A3DA}">
      <dgm:prSet/>
      <dgm:spPr/>
    </dgm:pt>
    <dgm:pt modelId="{575DED54-005E-C54B-B742-642F5E7DAA24}" type="pres">
      <dgm:prSet presAssocID="{B54E2D29-5BB5-4A00-BC6A-085E9260F84F}" presName="diagram" presStyleCnt="0">
        <dgm:presLayoutVars>
          <dgm:dir/>
          <dgm:resizeHandles val="exact"/>
        </dgm:presLayoutVars>
      </dgm:prSet>
      <dgm:spPr/>
    </dgm:pt>
    <dgm:pt modelId="{9BF3D37D-D651-410B-A355-C4AC4902E23C}" type="pres">
      <dgm:prSet presAssocID="{45832BBF-A473-4339-A723-CED99262CC17}" presName="node" presStyleLbl="node1" presStyleIdx="0" presStyleCnt="6">
        <dgm:presLayoutVars>
          <dgm:bulletEnabled val="1"/>
        </dgm:presLayoutVars>
      </dgm:prSet>
      <dgm:spPr/>
    </dgm:pt>
    <dgm:pt modelId="{9CB3E6A5-ED81-4339-BF72-2694F849A0D2}" type="pres">
      <dgm:prSet presAssocID="{76D87484-DC4B-4F96-82CE-B91D12A46C51}" presName="sibTrans" presStyleCnt="0"/>
      <dgm:spPr/>
    </dgm:pt>
    <dgm:pt modelId="{9AAAC118-E159-4614-926A-5BF6DC0168B6}" type="pres">
      <dgm:prSet presAssocID="{E740F46F-A606-4DA9-B79C-EDC1F2569F0F}" presName="node" presStyleLbl="node1" presStyleIdx="1" presStyleCnt="6">
        <dgm:presLayoutVars>
          <dgm:bulletEnabled val="1"/>
        </dgm:presLayoutVars>
      </dgm:prSet>
      <dgm:spPr/>
    </dgm:pt>
    <dgm:pt modelId="{318823B6-4DB4-4258-B714-AED951005D4D}" type="pres">
      <dgm:prSet presAssocID="{DF56D7CD-E04D-430C-B080-066239A4F823}" presName="sibTrans" presStyleCnt="0"/>
      <dgm:spPr/>
    </dgm:pt>
    <dgm:pt modelId="{356C177C-06E1-4AA0-9BB6-FBB266D3F0D0}" type="pres">
      <dgm:prSet presAssocID="{7460240E-68B9-45D1-8C10-F903AF5552CB}" presName="node" presStyleLbl="node1" presStyleIdx="2" presStyleCnt="6">
        <dgm:presLayoutVars>
          <dgm:bulletEnabled val="1"/>
        </dgm:presLayoutVars>
      </dgm:prSet>
      <dgm:spPr/>
    </dgm:pt>
    <dgm:pt modelId="{5DD2C0CE-7093-4F07-8F0F-55458E586EF4}" type="pres">
      <dgm:prSet presAssocID="{1DF7C0A9-9422-413E-90D2-AED5D5C02E27}" presName="sibTrans" presStyleCnt="0"/>
      <dgm:spPr/>
    </dgm:pt>
    <dgm:pt modelId="{081ECF86-8E38-4B77-AB43-9186A5F79636}" type="pres">
      <dgm:prSet presAssocID="{E756A0EB-891F-4B57-9451-7A287461B133}" presName="node" presStyleLbl="node1" presStyleIdx="3" presStyleCnt="6">
        <dgm:presLayoutVars>
          <dgm:bulletEnabled val="1"/>
        </dgm:presLayoutVars>
      </dgm:prSet>
      <dgm:spPr/>
    </dgm:pt>
    <dgm:pt modelId="{1594520E-A3E1-4C97-90F5-0ED7F7C7BB75}" type="pres">
      <dgm:prSet presAssocID="{71C73471-8140-4621-B9CD-6D7409CE63E2}" presName="sibTrans" presStyleCnt="0"/>
      <dgm:spPr/>
    </dgm:pt>
    <dgm:pt modelId="{0CCC4C9B-765B-DD41-9032-3BFEDF62A55D}" type="pres">
      <dgm:prSet presAssocID="{1D2BA5C8-EAC8-472B-A330-0DBD9A178D93}" presName="node" presStyleLbl="node1" presStyleIdx="4" presStyleCnt="6">
        <dgm:presLayoutVars>
          <dgm:bulletEnabled val="1"/>
        </dgm:presLayoutVars>
      </dgm:prSet>
      <dgm:spPr/>
    </dgm:pt>
    <dgm:pt modelId="{2B40055D-C2CC-4DB5-87F4-C8138DABF9C9}" type="pres">
      <dgm:prSet presAssocID="{D4BF9EF1-04FA-4805-A31A-914E661AA1F2}" presName="sibTrans" presStyleCnt="0"/>
      <dgm:spPr/>
    </dgm:pt>
    <dgm:pt modelId="{D8AADC66-26E2-4603-9EAC-FC4779AE933E}" type="pres">
      <dgm:prSet presAssocID="{3951640C-30BA-413E-9D1F-AF5F0523B7F6}" presName="node" presStyleLbl="node1" presStyleIdx="5" presStyleCnt="6">
        <dgm:presLayoutVars>
          <dgm:bulletEnabled val="1"/>
        </dgm:presLayoutVars>
      </dgm:prSet>
      <dgm:spPr/>
    </dgm:pt>
  </dgm:ptLst>
  <dgm:cxnLst>
    <dgm:cxn modelId="{470ED803-9DC8-4B55-A109-3D994B61A3DA}" srcId="{B54E2D29-5BB5-4A00-BC6A-085E9260F84F}" destId="{3951640C-30BA-413E-9D1F-AF5F0523B7F6}" srcOrd="5" destOrd="0" parTransId="{92125CCC-3830-4C8E-9AF0-91603A862986}" sibTransId="{B356C148-C42C-4D61-B077-1F7FC0B1F9A7}"/>
    <dgm:cxn modelId="{7FD7D40A-189A-4B31-A34D-82ECFE2239B2}" srcId="{B54E2D29-5BB5-4A00-BC6A-085E9260F84F}" destId="{1D2BA5C8-EAC8-472B-A330-0DBD9A178D93}" srcOrd="4" destOrd="0" parTransId="{CD40AC5F-D7A4-404B-9BD7-18DAD90D5715}" sibTransId="{D4BF9EF1-04FA-4805-A31A-914E661AA1F2}"/>
    <dgm:cxn modelId="{1C25781E-D01C-44ED-A1BE-D57D5E570547}" type="presOf" srcId="{7460240E-68B9-45D1-8C10-F903AF5552CB}" destId="{356C177C-06E1-4AA0-9BB6-FBB266D3F0D0}" srcOrd="0" destOrd="0" presId="urn:microsoft.com/office/officeart/2005/8/layout/default"/>
    <dgm:cxn modelId="{89652E5B-86AB-439B-9053-4786E9D470E0}" type="presOf" srcId="{E756A0EB-891F-4B57-9451-7A287461B133}" destId="{081ECF86-8E38-4B77-AB43-9186A5F79636}" srcOrd="0" destOrd="0" presId="urn:microsoft.com/office/officeart/2005/8/layout/default"/>
    <dgm:cxn modelId="{A7C54B47-1C37-4308-B414-DA5BAD3ACD2F}" srcId="{B54E2D29-5BB5-4A00-BC6A-085E9260F84F}" destId="{E756A0EB-891F-4B57-9451-7A287461B133}" srcOrd="3" destOrd="0" parTransId="{4D15E03E-F47E-4171-AEA4-B1B3B4D3DC8E}" sibTransId="{71C73471-8140-4621-B9CD-6D7409CE63E2}"/>
    <dgm:cxn modelId="{01E3CD47-F45B-45E3-8DCC-E9DF34BCAFF5}" srcId="{B54E2D29-5BB5-4A00-BC6A-085E9260F84F}" destId="{7460240E-68B9-45D1-8C10-F903AF5552CB}" srcOrd="2" destOrd="0" parTransId="{9A001262-A6D9-4CE5-BF50-34020FDE2CCB}" sibTransId="{1DF7C0A9-9422-413E-90D2-AED5D5C02E27}"/>
    <dgm:cxn modelId="{3D41886B-137E-4CFF-A10E-1436AEB65623}" type="presOf" srcId="{E740F46F-A606-4DA9-B79C-EDC1F2569F0F}" destId="{9AAAC118-E159-4614-926A-5BF6DC0168B6}" srcOrd="0" destOrd="0" presId="urn:microsoft.com/office/officeart/2005/8/layout/default"/>
    <dgm:cxn modelId="{7B2E167B-70F4-1642-8A11-C9EC8C6F1E1A}" type="presOf" srcId="{B54E2D29-5BB5-4A00-BC6A-085E9260F84F}" destId="{575DED54-005E-C54B-B742-642F5E7DAA24}" srcOrd="0" destOrd="0" presId="urn:microsoft.com/office/officeart/2005/8/layout/default"/>
    <dgm:cxn modelId="{2BC5378F-0804-4345-BDAF-DAF7C8C87012}" srcId="{B54E2D29-5BB5-4A00-BC6A-085E9260F84F}" destId="{E740F46F-A606-4DA9-B79C-EDC1F2569F0F}" srcOrd="1" destOrd="0" parTransId="{59A0279A-F4E6-4AD1-BC5D-1D07B9073A7D}" sibTransId="{DF56D7CD-E04D-430C-B080-066239A4F823}"/>
    <dgm:cxn modelId="{BDD90697-7FE2-4450-88FE-FA6B90FDB7C4}" type="presOf" srcId="{45832BBF-A473-4339-A723-CED99262CC17}" destId="{9BF3D37D-D651-410B-A355-C4AC4902E23C}" srcOrd="0" destOrd="0" presId="urn:microsoft.com/office/officeart/2005/8/layout/default"/>
    <dgm:cxn modelId="{4C330DAA-A229-4393-934E-A657EA7AD52D}" type="presOf" srcId="{3951640C-30BA-413E-9D1F-AF5F0523B7F6}" destId="{D8AADC66-26E2-4603-9EAC-FC4779AE933E}" srcOrd="0" destOrd="0" presId="urn:microsoft.com/office/officeart/2005/8/layout/default"/>
    <dgm:cxn modelId="{8E8697CE-F94B-7B44-AE54-02C93892521A}" type="presOf" srcId="{1D2BA5C8-EAC8-472B-A330-0DBD9A178D93}" destId="{0CCC4C9B-765B-DD41-9032-3BFEDF62A55D}" srcOrd="0" destOrd="0" presId="urn:microsoft.com/office/officeart/2005/8/layout/default"/>
    <dgm:cxn modelId="{4CD33BE6-BC01-49E7-A3A5-FE8F12C656B8}" srcId="{B54E2D29-5BB5-4A00-BC6A-085E9260F84F}" destId="{45832BBF-A473-4339-A723-CED99262CC17}" srcOrd="0" destOrd="0" parTransId="{65286F17-ED89-4BB1-875D-347C12381914}" sibTransId="{76D87484-DC4B-4F96-82CE-B91D12A46C51}"/>
    <dgm:cxn modelId="{9DC630FC-0BE5-467E-AB0C-7D580229F171}" type="presParOf" srcId="{575DED54-005E-C54B-B742-642F5E7DAA24}" destId="{9BF3D37D-D651-410B-A355-C4AC4902E23C}" srcOrd="0" destOrd="0" presId="urn:microsoft.com/office/officeart/2005/8/layout/default"/>
    <dgm:cxn modelId="{189ECC1F-EBA9-4196-A151-8BA276AE94BE}" type="presParOf" srcId="{575DED54-005E-C54B-B742-642F5E7DAA24}" destId="{9CB3E6A5-ED81-4339-BF72-2694F849A0D2}" srcOrd="1" destOrd="0" presId="urn:microsoft.com/office/officeart/2005/8/layout/default"/>
    <dgm:cxn modelId="{AC61603F-9DDF-4A21-A44D-33A79EB4E9A5}" type="presParOf" srcId="{575DED54-005E-C54B-B742-642F5E7DAA24}" destId="{9AAAC118-E159-4614-926A-5BF6DC0168B6}" srcOrd="2" destOrd="0" presId="urn:microsoft.com/office/officeart/2005/8/layout/default"/>
    <dgm:cxn modelId="{8E6CEEE3-6F0E-4E8D-A061-1B800DF3164C}" type="presParOf" srcId="{575DED54-005E-C54B-B742-642F5E7DAA24}" destId="{318823B6-4DB4-4258-B714-AED951005D4D}" srcOrd="3" destOrd="0" presId="urn:microsoft.com/office/officeart/2005/8/layout/default"/>
    <dgm:cxn modelId="{FE316013-2EEE-4147-B67C-DE79E4C32B1F}" type="presParOf" srcId="{575DED54-005E-C54B-B742-642F5E7DAA24}" destId="{356C177C-06E1-4AA0-9BB6-FBB266D3F0D0}" srcOrd="4" destOrd="0" presId="urn:microsoft.com/office/officeart/2005/8/layout/default"/>
    <dgm:cxn modelId="{CD950234-A69B-4473-B8FF-0F21915B5B7C}" type="presParOf" srcId="{575DED54-005E-C54B-B742-642F5E7DAA24}" destId="{5DD2C0CE-7093-4F07-8F0F-55458E586EF4}" srcOrd="5" destOrd="0" presId="urn:microsoft.com/office/officeart/2005/8/layout/default"/>
    <dgm:cxn modelId="{66D5BBCE-DE24-4473-AA0F-A6F15F8177E1}" type="presParOf" srcId="{575DED54-005E-C54B-B742-642F5E7DAA24}" destId="{081ECF86-8E38-4B77-AB43-9186A5F79636}" srcOrd="6" destOrd="0" presId="urn:microsoft.com/office/officeart/2005/8/layout/default"/>
    <dgm:cxn modelId="{5D3BCA58-084F-463C-986F-2F1982C1C513}" type="presParOf" srcId="{575DED54-005E-C54B-B742-642F5E7DAA24}" destId="{1594520E-A3E1-4C97-90F5-0ED7F7C7BB75}" srcOrd="7" destOrd="0" presId="urn:microsoft.com/office/officeart/2005/8/layout/default"/>
    <dgm:cxn modelId="{5CD1E869-B960-D149-995A-E65A6006AC8F}" type="presParOf" srcId="{575DED54-005E-C54B-B742-642F5E7DAA24}" destId="{0CCC4C9B-765B-DD41-9032-3BFEDF62A55D}" srcOrd="8" destOrd="0" presId="urn:microsoft.com/office/officeart/2005/8/layout/default"/>
    <dgm:cxn modelId="{1A923A63-42B5-431C-8915-6CFE8AD315C1}" type="presParOf" srcId="{575DED54-005E-C54B-B742-642F5E7DAA24}" destId="{2B40055D-C2CC-4DB5-87F4-C8138DABF9C9}" srcOrd="9" destOrd="0" presId="urn:microsoft.com/office/officeart/2005/8/layout/default"/>
    <dgm:cxn modelId="{9F843B39-9305-475E-9CEC-96B11DFE0880}" type="presParOf" srcId="{575DED54-005E-C54B-B742-642F5E7DAA24}" destId="{D8AADC66-26E2-4603-9EAC-FC4779AE933E}"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B150BF1-F0EF-460B-B12C-3A52DF124105}"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D0F6D6C4-8CD4-470A-A6AD-923AF4B83D0C}">
      <dgm:prSet/>
      <dgm:spPr/>
      <dgm:t>
        <a:bodyPr/>
        <a:lstStyle/>
        <a:p>
          <a:pPr>
            <a:lnSpc>
              <a:spcPct val="100000"/>
            </a:lnSpc>
          </a:pPr>
          <a:r>
            <a:rPr lang="en-US">
              <a:latin typeface="Times"/>
              <a:cs typeface="Times"/>
            </a:rPr>
            <a:t>Early</a:t>
          </a:r>
          <a:r>
            <a:rPr lang="en-US" baseline="0">
              <a:latin typeface="Times"/>
              <a:cs typeface="Times"/>
            </a:rPr>
            <a:t> Childhood Education</a:t>
          </a:r>
          <a:endParaRPr lang="en-US">
            <a:latin typeface="Times"/>
            <a:cs typeface="Times"/>
          </a:endParaRPr>
        </a:p>
      </dgm:t>
    </dgm:pt>
    <dgm:pt modelId="{F8179415-91A2-4FFA-8602-A7AD5D19CD3E}" type="parTrans" cxnId="{222AB80C-FA52-4E30-8C25-D2EF0843277B}">
      <dgm:prSet/>
      <dgm:spPr/>
      <dgm:t>
        <a:bodyPr/>
        <a:lstStyle/>
        <a:p>
          <a:endParaRPr lang="en-US"/>
        </a:p>
      </dgm:t>
    </dgm:pt>
    <dgm:pt modelId="{114C19AE-66F1-4843-B7F3-9886DEAEAAC0}" type="sibTrans" cxnId="{222AB80C-FA52-4E30-8C25-D2EF0843277B}">
      <dgm:prSet/>
      <dgm:spPr/>
      <dgm:t>
        <a:bodyPr/>
        <a:lstStyle/>
        <a:p>
          <a:endParaRPr lang="en-US"/>
        </a:p>
      </dgm:t>
    </dgm:pt>
    <dgm:pt modelId="{CEF8EBD2-6C4B-6643-9172-6A516A2EECC9}">
      <dgm:prSet/>
      <dgm:spPr/>
      <dgm:t>
        <a:bodyPr/>
        <a:lstStyle/>
        <a:p>
          <a:pPr>
            <a:lnSpc>
              <a:spcPct val="100000"/>
            </a:lnSpc>
          </a:pPr>
          <a:r>
            <a:rPr lang="en-US" b="0" i="0">
              <a:effectLst/>
              <a:latin typeface="Times"/>
              <a:cs typeface="Times"/>
            </a:rPr>
            <a:t>Performing</a:t>
          </a:r>
          <a:r>
            <a:rPr lang="en-US" b="0" i="0" baseline="0">
              <a:effectLst/>
              <a:latin typeface="Times"/>
              <a:cs typeface="Times"/>
            </a:rPr>
            <a:t> Implicit bias test for students in different SES schools.</a:t>
          </a:r>
          <a:endParaRPr lang="en-US" b="0" i="0">
            <a:effectLst/>
            <a:latin typeface="Times"/>
            <a:cs typeface="Times"/>
          </a:endParaRPr>
        </a:p>
      </dgm:t>
    </dgm:pt>
    <dgm:pt modelId="{6B12152F-FFA9-0848-B442-8289431034B5}" type="sibTrans" cxnId="{DF36EC1C-CBA8-4245-8D96-302E6D71DA9C}">
      <dgm:prSet/>
      <dgm:spPr/>
      <dgm:t>
        <a:bodyPr/>
        <a:lstStyle/>
        <a:p>
          <a:endParaRPr lang="en-US"/>
        </a:p>
      </dgm:t>
    </dgm:pt>
    <dgm:pt modelId="{1380ADBD-16B7-894A-A000-36227A1ED11C}" type="parTrans" cxnId="{DF36EC1C-CBA8-4245-8D96-302E6D71DA9C}">
      <dgm:prSet/>
      <dgm:spPr/>
      <dgm:t>
        <a:bodyPr/>
        <a:lstStyle/>
        <a:p>
          <a:endParaRPr lang="en-US"/>
        </a:p>
      </dgm:t>
    </dgm:pt>
    <dgm:pt modelId="{6DA2E3CB-2F84-C740-A9E0-29163879F093}">
      <dgm:prSet/>
      <dgm:spPr/>
      <dgm:t>
        <a:bodyPr/>
        <a:lstStyle/>
        <a:p>
          <a:pPr>
            <a:lnSpc>
              <a:spcPct val="100000"/>
            </a:lnSpc>
          </a:pPr>
          <a:r>
            <a:rPr lang="en-US" b="0" i="0">
              <a:latin typeface="Times"/>
              <a:cs typeface="Times"/>
            </a:rPr>
            <a:t>Implementing SEZs</a:t>
          </a:r>
          <a:endParaRPr lang="en-US" b="0" i="0">
            <a:effectLst/>
            <a:latin typeface="Times"/>
            <a:cs typeface="Times"/>
          </a:endParaRPr>
        </a:p>
      </dgm:t>
    </dgm:pt>
    <dgm:pt modelId="{3683C1AC-A545-6C42-9239-12AC70F3305C}" type="parTrans" cxnId="{1B558883-EC7F-B548-8C76-771F5CBB67D7}">
      <dgm:prSet/>
      <dgm:spPr/>
      <dgm:t>
        <a:bodyPr/>
        <a:lstStyle/>
        <a:p>
          <a:endParaRPr lang="en-US"/>
        </a:p>
      </dgm:t>
    </dgm:pt>
    <dgm:pt modelId="{722E2028-4A19-EA4C-A8FF-5A5D84C81AF1}" type="sibTrans" cxnId="{1B558883-EC7F-B548-8C76-771F5CBB67D7}">
      <dgm:prSet/>
      <dgm:spPr/>
      <dgm:t>
        <a:bodyPr/>
        <a:lstStyle/>
        <a:p>
          <a:endParaRPr lang="en-US"/>
        </a:p>
      </dgm:t>
    </dgm:pt>
    <dgm:pt modelId="{0F85A5D7-4DF1-4E42-AFE6-815332670ADE}" type="pres">
      <dgm:prSet presAssocID="{6B150BF1-F0EF-460B-B12C-3A52DF124105}" presName="root" presStyleCnt="0">
        <dgm:presLayoutVars>
          <dgm:dir/>
          <dgm:resizeHandles val="exact"/>
        </dgm:presLayoutVars>
      </dgm:prSet>
      <dgm:spPr/>
    </dgm:pt>
    <dgm:pt modelId="{7B24F312-1E22-40DD-A6E9-9CF383D87578}" type="pres">
      <dgm:prSet presAssocID="{D0F6D6C4-8CD4-470A-A6AD-923AF4B83D0C}" presName="compNode" presStyleCnt="0"/>
      <dgm:spPr/>
    </dgm:pt>
    <dgm:pt modelId="{1931C625-F7F1-4F7A-840A-99F1AE92E6BB}" type="pres">
      <dgm:prSet presAssocID="{D0F6D6C4-8CD4-470A-A6AD-923AF4B83D0C}" presName="bgRect" presStyleLbl="bgShp" presStyleIdx="0" presStyleCnt="3"/>
      <dgm:spPr/>
    </dgm:pt>
    <dgm:pt modelId="{2DC3654C-CC2F-48DB-9002-9B585339997D}" type="pres">
      <dgm:prSet presAssocID="{D0F6D6C4-8CD4-470A-A6AD-923AF4B83D0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heckmark"/>
        </a:ext>
      </dgm:extLst>
    </dgm:pt>
    <dgm:pt modelId="{F2CFE397-6C5A-497D-BF5D-2BA3E3588134}" type="pres">
      <dgm:prSet presAssocID="{D0F6D6C4-8CD4-470A-A6AD-923AF4B83D0C}" presName="spaceRect" presStyleCnt="0"/>
      <dgm:spPr/>
    </dgm:pt>
    <dgm:pt modelId="{165DD32B-D469-41A2-9BB0-F4FF7B5D4077}" type="pres">
      <dgm:prSet presAssocID="{D0F6D6C4-8CD4-470A-A6AD-923AF4B83D0C}" presName="parTx" presStyleLbl="revTx" presStyleIdx="0" presStyleCnt="3">
        <dgm:presLayoutVars>
          <dgm:chMax val="0"/>
          <dgm:chPref val="0"/>
        </dgm:presLayoutVars>
      </dgm:prSet>
      <dgm:spPr/>
    </dgm:pt>
    <dgm:pt modelId="{FEBE7040-1C6B-49D4-9702-48680F286597}" type="pres">
      <dgm:prSet presAssocID="{114C19AE-66F1-4843-B7F3-9886DEAEAAC0}" presName="sibTrans" presStyleCnt="0"/>
      <dgm:spPr/>
    </dgm:pt>
    <dgm:pt modelId="{6A46DE90-90B0-418E-9856-0B26ABE5E9AF}" type="pres">
      <dgm:prSet presAssocID="{6DA2E3CB-2F84-C740-A9E0-29163879F093}" presName="compNode" presStyleCnt="0"/>
      <dgm:spPr/>
    </dgm:pt>
    <dgm:pt modelId="{56FD681A-BDFB-4B77-9B06-36A062A057A2}" type="pres">
      <dgm:prSet presAssocID="{6DA2E3CB-2F84-C740-A9E0-29163879F093}" presName="bgRect" presStyleLbl="bgShp" presStyleIdx="1" presStyleCnt="3"/>
      <dgm:spPr/>
    </dgm:pt>
    <dgm:pt modelId="{43E911FE-CEFE-44B9-BF9E-A4D9B4321F42}" type="pres">
      <dgm:prSet presAssocID="{6DA2E3CB-2F84-C740-A9E0-29163879F093}" presName="iconRect" presStyleLbl="node1" presStyleIdx="1"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Head with Gears"/>
        </a:ext>
      </dgm:extLst>
    </dgm:pt>
    <dgm:pt modelId="{D24D37FE-1125-4709-A870-0B2F86E70DD4}" type="pres">
      <dgm:prSet presAssocID="{6DA2E3CB-2F84-C740-A9E0-29163879F093}" presName="spaceRect" presStyleCnt="0"/>
      <dgm:spPr/>
    </dgm:pt>
    <dgm:pt modelId="{C64BAD24-D69C-4C78-8468-98087DD4B5FB}" type="pres">
      <dgm:prSet presAssocID="{6DA2E3CB-2F84-C740-A9E0-29163879F093}" presName="parTx" presStyleLbl="revTx" presStyleIdx="1" presStyleCnt="3">
        <dgm:presLayoutVars>
          <dgm:chMax val="0"/>
          <dgm:chPref val="0"/>
        </dgm:presLayoutVars>
      </dgm:prSet>
      <dgm:spPr/>
    </dgm:pt>
    <dgm:pt modelId="{B7F743D9-3B7D-46E8-8334-40B9F8C98887}" type="pres">
      <dgm:prSet presAssocID="{722E2028-4A19-EA4C-A8FF-5A5D84C81AF1}" presName="sibTrans" presStyleCnt="0"/>
      <dgm:spPr/>
    </dgm:pt>
    <dgm:pt modelId="{78DE06AC-ECB0-43FF-B819-29A5480761BE}" type="pres">
      <dgm:prSet presAssocID="{CEF8EBD2-6C4B-6643-9172-6A516A2EECC9}" presName="compNode" presStyleCnt="0"/>
      <dgm:spPr/>
    </dgm:pt>
    <dgm:pt modelId="{DFA347A4-87FF-4B30-9A1F-BB06F1A9E22B}" type="pres">
      <dgm:prSet presAssocID="{CEF8EBD2-6C4B-6643-9172-6A516A2EECC9}" presName="bgRect" presStyleLbl="bgShp" presStyleIdx="2" presStyleCnt="3"/>
      <dgm:spPr/>
    </dgm:pt>
    <dgm:pt modelId="{C365DA94-B56B-4E6A-B373-8512B61EA39E}" type="pres">
      <dgm:prSet presAssocID="{CEF8EBD2-6C4B-6643-9172-6A516A2EECC9}" presName="iconRect" presStyleLbl="node1" presStyleIdx="2"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User Network"/>
        </a:ext>
      </dgm:extLst>
    </dgm:pt>
    <dgm:pt modelId="{1C8E1DC3-EA86-4BBC-BD79-06C45D6B0C28}" type="pres">
      <dgm:prSet presAssocID="{CEF8EBD2-6C4B-6643-9172-6A516A2EECC9}" presName="spaceRect" presStyleCnt="0"/>
      <dgm:spPr/>
    </dgm:pt>
    <dgm:pt modelId="{3132FD97-F43B-447D-8115-64B84A36983C}" type="pres">
      <dgm:prSet presAssocID="{CEF8EBD2-6C4B-6643-9172-6A516A2EECC9}" presName="parTx" presStyleLbl="revTx" presStyleIdx="2" presStyleCnt="3">
        <dgm:presLayoutVars>
          <dgm:chMax val="0"/>
          <dgm:chPref val="0"/>
        </dgm:presLayoutVars>
      </dgm:prSet>
      <dgm:spPr/>
    </dgm:pt>
  </dgm:ptLst>
  <dgm:cxnLst>
    <dgm:cxn modelId="{222AB80C-FA52-4E30-8C25-D2EF0843277B}" srcId="{6B150BF1-F0EF-460B-B12C-3A52DF124105}" destId="{D0F6D6C4-8CD4-470A-A6AD-923AF4B83D0C}" srcOrd="0" destOrd="0" parTransId="{F8179415-91A2-4FFA-8602-A7AD5D19CD3E}" sibTransId="{114C19AE-66F1-4843-B7F3-9886DEAEAAC0}"/>
    <dgm:cxn modelId="{DF36EC1C-CBA8-4245-8D96-302E6D71DA9C}" srcId="{6B150BF1-F0EF-460B-B12C-3A52DF124105}" destId="{CEF8EBD2-6C4B-6643-9172-6A516A2EECC9}" srcOrd="2" destOrd="0" parTransId="{1380ADBD-16B7-894A-A000-36227A1ED11C}" sibTransId="{6B12152F-FFA9-0848-B442-8289431034B5}"/>
    <dgm:cxn modelId="{1B558883-EC7F-B548-8C76-771F5CBB67D7}" srcId="{6B150BF1-F0EF-460B-B12C-3A52DF124105}" destId="{6DA2E3CB-2F84-C740-A9E0-29163879F093}" srcOrd="1" destOrd="0" parTransId="{3683C1AC-A545-6C42-9239-12AC70F3305C}" sibTransId="{722E2028-4A19-EA4C-A8FF-5A5D84C81AF1}"/>
    <dgm:cxn modelId="{0390148A-4268-0541-9D38-9BECD2EC3B54}" type="presOf" srcId="{CEF8EBD2-6C4B-6643-9172-6A516A2EECC9}" destId="{3132FD97-F43B-447D-8115-64B84A36983C}" srcOrd="0" destOrd="0" presId="urn:microsoft.com/office/officeart/2018/2/layout/IconVerticalSolidList"/>
    <dgm:cxn modelId="{8ABBF28A-3EE8-B148-92B2-7423118C4F20}" type="presOf" srcId="{6B150BF1-F0EF-460B-B12C-3A52DF124105}" destId="{0F85A5D7-4DF1-4E42-AFE6-815332670ADE}" srcOrd="0" destOrd="0" presId="urn:microsoft.com/office/officeart/2018/2/layout/IconVerticalSolidList"/>
    <dgm:cxn modelId="{E5DA04CF-8AFA-2F4A-9BBE-EF4998AA723E}" type="presOf" srcId="{6DA2E3CB-2F84-C740-A9E0-29163879F093}" destId="{C64BAD24-D69C-4C78-8468-98087DD4B5FB}" srcOrd="0" destOrd="0" presId="urn:microsoft.com/office/officeart/2018/2/layout/IconVerticalSolidList"/>
    <dgm:cxn modelId="{541592DC-CAAD-724B-A36A-62D914A09EFD}" type="presOf" srcId="{D0F6D6C4-8CD4-470A-A6AD-923AF4B83D0C}" destId="{165DD32B-D469-41A2-9BB0-F4FF7B5D4077}" srcOrd="0" destOrd="0" presId="urn:microsoft.com/office/officeart/2018/2/layout/IconVerticalSolidList"/>
    <dgm:cxn modelId="{5771230D-8C5B-4D4B-B4E6-FE4AB550E2FF}" type="presParOf" srcId="{0F85A5D7-4DF1-4E42-AFE6-815332670ADE}" destId="{7B24F312-1E22-40DD-A6E9-9CF383D87578}" srcOrd="0" destOrd="0" presId="urn:microsoft.com/office/officeart/2018/2/layout/IconVerticalSolidList"/>
    <dgm:cxn modelId="{5FE4083D-EC34-3C48-982B-54E89347819E}" type="presParOf" srcId="{7B24F312-1E22-40DD-A6E9-9CF383D87578}" destId="{1931C625-F7F1-4F7A-840A-99F1AE92E6BB}" srcOrd="0" destOrd="0" presId="urn:microsoft.com/office/officeart/2018/2/layout/IconVerticalSolidList"/>
    <dgm:cxn modelId="{5E1053B3-E344-7645-8175-D2DC273F6353}" type="presParOf" srcId="{7B24F312-1E22-40DD-A6E9-9CF383D87578}" destId="{2DC3654C-CC2F-48DB-9002-9B585339997D}" srcOrd="1" destOrd="0" presId="urn:microsoft.com/office/officeart/2018/2/layout/IconVerticalSolidList"/>
    <dgm:cxn modelId="{5FDAA17E-BE86-2B46-9736-8464F564CD1B}" type="presParOf" srcId="{7B24F312-1E22-40DD-A6E9-9CF383D87578}" destId="{F2CFE397-6C5A-497D-BF5D-2BA3E3588134}" srcOrd="2" destOrd="0" presId="urn:microsoft.com/office/officeart/2018/2/layout/IconVerticalSolidList"/>
    <dgm:cxn modelId="{77A3D7EC-F5C5-0043-89E1-1816FEA0F756}" type="presParOf" srcId="{7B24F312-1E22-40DD-A6E9-9CF383D87578}" destId="{165DD32B-D469-41A2-9BB0-F4FF7B5D4077}" srcOrd="3" destOrd="0" presId="urn:microsoft.com/office/officeart/2018/2/layout/IconVerticalSolidList"/>
    <dgm:cxn modelId="{92A3EB20-492A-D64E-BEF5-0025519642DA}" type="presParOf" srcId="{0F85A5D7-4DF1-4E42-AFE6-815332670ADE}" destId="{FEBE7040-1C6B-49D4-9702-48680F286597}" srcOrd="1" destOrd="0" presId="urn:microsoft.com/office/officeart/2018/2/layout/IconVerticalSolidList"/>
    <dgm:cxn modelId="{D332EB81-CD90-9446-8CFA-D7A0D8D48EDE}" type="presParOf" srcId="{0F85A5D7-4DF1-4E42-AFE6-815332670ADE}" destId="{6A46DE90-90B0-418E-9856-0B26ABE5E9AF}" srcOrd="2" destOrd="0" presId="urn:microsoft.com/office/officeart/2018/2/layout/IconVerticalSolidList"/>
    <dgm:cxn modelId="{15E6E77D-68A6-504E-B758-B6794F233D55}" type="presParOf" srcId="{6A46DE90-90B0-418E-9856-0B26ABE5E9AF}" destId="{56FD681A-BDFB-4B77-9B06-36A062A057A2}" srcOrd="0" destOrd="0" presId="urn:microsoft.com/office/officeart/2018/2/layout/IconVerticalSolidList"/>
    <dgm:cxn modelId="{6CBDAB71-3760-BC41-8030-AE8B609817CB}" type="presParOf" srcId="{6A46DE90-90B0-418E-9856-0B26ABE5E9AF}" destId="{43E911FE-CEFE-44B9-BF9E-A4D9B4321F42}" srcOrd="1" destOrd="0" presId="urn:microsoft.com/office/officeart/2018/2/layout/IconVerticalSolidList"/>
    <dgm:cxn modelId="{8D3B41B2-108F-334A-8C6F-B925EBAEE778}" type="presParOf" srcId="{6A46DE90-90B0-418E-9856-0B26ABE5E9AF}" destId="{D24D37FE-1125-4709-A870-0B2F86E70DD4}" srcOrd="2" destOrd="0" presId="urn:microsoft.com/office/officeart/2018/2/layout/IconVerticalSolidList"/>
    <dgm:cxn modelId="{0CA409E0-C937-F846-B392-78C7C86FAFD7}" type="presParOf" srcId="{6A46DE90-90B0-418E-9856-0B26ABE5E9AF}" destId="{C64BAD24-D69C-4C78-8468-98087DD4B5FB}" srcOrd="3" destOrd="0" presId="urn:microsoft.com/office/officeart/2018/2/layout/IconVerticalSolidList"/>
    <dgm:cxn modelId="{9DCCC19C-9FCB-D147-A183-433B2005AC1A}" type="presParOf" srcId="{0F85A5D7-4DF1-4E42-AFE6-815332670ADE}" destId="{B7F743D9-3B7D-46E8-8334-40B9F8C98887}" srcOrd="3" destOrd="0" presId="urn:microsoft.com/office/officeart/2018/2/layout/IconVerticalSolidList"/>
    <dgm:cxn modelId="{645579CE-D207-EE4F-A3FE-AE1440885401}" type="presParOf" srcId="{0F85A5D7-4DF1-4E42-AFE6-815332670ADE}" destId="{78DE06AC-ECB0-43FF-B819-29A5480761BE}" srcOrd="4" destOrd="0" presId="urn:microsoft.com/office/officeart/2018/2/layout/IconVerticalSolidList"/>
    <dgm:cxn modelId="{54362319-7EEB-D54A-88A1-E8E15462D361}" type="presParOf" srcId="{78DE06AC-ECB0-43FF-B819-29A5480761BE}" destId="{DFA347A4-87FF-4B30-9A1F-BB06F1A9E22B}" srcOrd="0" destOrd="0" presId="urn:microsoft.com/office/officeart/2018/2/layout/IconVerticalSolidList"/>
    <dgm:cxn modelId="{52F5663A-873D-A74C-9F9C-485E398FBCF5}" type="presParOf" srcId="{78DE06AC-ECB0-43FF-B819-29A5480761BE}" destId="{C365DA94-B56B-4E6A-B373-8512B61EA39E}" srcOrd="1" destOrd="0" presId="urn:microsoft.com/office/officeart/2018/2/layout/IconVerticalSolidList"/>
    <dgm:cxn modelId="{0CA63300-4D39-E642-92B0-5D72BBDE6C6A}" type="presParOf" srcId="{78DE06AC-ECB0-43FF-B819-29A5480761BE}" destId="{1C8E1DC3-EA86-4BBC-BD79-06C45D6B0C28}" srcOrd="2" destOrd="0" presId="urn:microsoft.com/office/officeart/2018/2/layout/IconVerticalSolidList"/>
    <dgm:cxn modelId="{1E467375-0BEE-4C49-A5C4-025802E34746}" type="presParOf" srcId="{78DE06AC-ECB0-43FF-B819-29A5480761BE}" destId="{3132FD97-F43B-447D-8115-64B84A36983C}"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8D3244E-61EA-4972-9CA0-A2C9A657C084}" type="doc">
      <dgm:prSet loTypeId="urn:microsoft.com/office/officeart/2016/7/layout/VerticalHollowActionList" loCatId="List" qsTypeId="urn:microsoft.com/office/officeart/2005/8/quickstyle/simple1" qsCatId="simple" csTypeId="urn:microsoft.com/office/officeart/2005/8/colors/accent1_2" csCatId="accent1"/>
      <dgm:spPr/>
      <dgm:t>
        <a:bodyPr/>
        <a:lstStyle/>
        <a:p>
          <a:endParaRPr lang="en-US"/>
        </a:p>
      </dgm:t>
    </dgm:pt>
    <dgm:pt modelId="{F2B8BBF5-2747-4BE6-A6FB-5AD9BBE149E7}">
      <dgm:prSet/>
      <dgm:spPr/>
      <dgm:t>
        <a:bodyPr/>
        <a:lstStyle/>
        <a:p>
          <a:r>
            <a:rPr lang="en-US">
              <a:latin typeface="Times"/>
              <a:cs typeface="Times"/>
            </a:rPr>
            <a:t>Utilize</a:t>
          </a:r>
        </a:p>
      </dgm:t>
    </dgm:pt>
    <dgm:pt modelId="{12F22997-70EA-4292-A5A1-2D98064C46C2}" type="parTrans" cxnId="{5657A4F7-EE5B-4C30-AAAF-AD3757EDB76F}">
      <dgm:prSet/>
      <dgm:spPr/>
      <dgm:t>
        <a:bodyPr/>
        <a:lstStyle/>
        <a:p>
          <a:endParaRPr lang="en-US"/>
        </a:p>
      </dgm:t>
    </dgm:pt>
    <dgm:pt modelId="{3FA797E6-C314-435B-8C1E-69627BB2E405}" type="sibTrans" cxnId="{5657A4F7-EE5B-4C30-AAAF-AD3757EDB76F}">
      <dgm:prSet/>
      <dgm:spPr/>
      <dgm:t>
        <a:bodyPr/>
        <a:lstStyle/>
        <a:p>
          <a:endParaRPr lang="en-US"/>
        </a:p>
      </dgm:t>
    </dgm:pt>
    <dgm:pt modelId="{72345753-28E1-4E55-BFAB-C4488712BF3F}">
      <dgm:prSet/>
      <dgm:spPr/>
      <dgm:t>
        <a:bodyPr/>
        <a:lstStyle/>
        <a:p>
          <a:r>
            <a:rPr lang="en-US">
              <a:latin typeface="Times"/>
              <a:cs typeface="Times"/>
            </a:rPr>
            <a:t>Utilize Hybrid Models like Ensemble Methods to enhance prediction accuracy by combining strengths of different algorithms.</a:t>
          </a:r>
        </a:p>
      </dgm:t>
    </dgm:pt>
    <dgm:pt modelId="{EAD63614-9969-4A02-9013-4EDB72319FE8}" type="parTrans" cxnId="{75A28272-19C7-4F8F-968C-DF1FB713D323}">
      <dgm:prSet/>
      <dgm:spPr/>
      <dgm:t>
        <a:bodyPr/>
        <a:lstStyle/>
        <a:p>
          <a:endParaRPr lang="en-US"/>
        </a:p>
      </dgm:t>
    </dgm:pt>
    <dgm:pt modelId="{F90916FB-2DF7-494A-B3EC-E8EA4058A9EE}" type="sibTrans" cxnId="{75A28272-19C7-4F8F-968C-DF1FB713D323}">
      <dgm:prSet/>
      <dgm:spPr/>
      <dgm:t>
        <a:bodyPr/>
        <a:lstStyle/>
        <a:p>
          <a:endParaRPr lang="en-US"/>
        </a:p>
      </dgm:t>
    </dgm:pt>
    <dgm:pt modelId="{4FE230D0-2165-4C01-85BC-44AE11424EC8}">
      <dgm:prSet/>
      <dgm:spPr/>
      <dgm:t>
        <a:bodyPr/>
        <a:lstStyle/>
        <a:p>
          <a:r>
            <a:rPr lang="en-US">
              <a:latin typeface="Times"/>
              <a:cs typeface="Times"/>
            </a:rPr>
            <a:t>Apply</a:t>
          </a:r>
        </a:p>
      </dgm:t>
    </dgm:pt>
    <dgm:pt modelId="{EBA43053-F741-416B-B660-4FD2394836CD}" type="parTrans" cxnId="{43D7C8FA-59BD-4FDC-B38D-12A034B4C613}">
      <dgm:prSet/>
      <dgm:spPr/>
      <dgm:t>
        <a:bodyPr/>
        <a:lstStyle/>
        <a:p>
          <a:endParaRPr lang="en-US"/>
        </a:p>
      </dgm:t>
    </dgm:pt>
    <dgm:pt modelId="{E039D568-304F-4FCE-BAF7-AB56D6A66DDD}" type="sibTrans" cxnId="{43D7C8FA-59BD-4FDC-B38D-12A034B4C613}">
      <dgm:prSet/>
      <dgm:spPr/>
      <dgm:t>
        <a:bodyPr/>
        <a:lstStyle/>
        <a:p>
          <a:endParaRPr lang="en-US"/>
        </a:p>
      </dgm:t>
    </dgm:pt>
    <dgm:pt modelId="{AF6FF2CE-6D90-4D55-910E-D14A5004A2BC}">
      <dgm:prSet/>
      <dgm:spPr/>
      <dgm:t>
        <a:bodyPr/>
        <a:lstStyle/>
        <a:p>
          <a:r>
            <a:rPr lang="en-US">
              <a:latin typeface="Times"/>
              <a:cs typeface="Times"/>
            </a:rPr>
            <a:t>Apply Natural Language Processing (NLP) for sentiment analysis and topic modeling to understand community issues and social cohesion</a:t>
          </a:r>
        </a:p>
      </dgm:t>
    </dgm:pt>
    <dgm:pt modelId="{E9AC4183-06D4-4023-9C8A-AF9F5604E863}" type="parTrans" cxnId="{179A55E3-C372-48A9-BB6B-A88EE3DA990B}">
      <dgm:prSet/>
      <dgm:spPr/>
      <dgm:t>
        <a:bodyPr/>
        <a:lstStyle/>
        <a:p>
          <a:endParaRPr lang="en-US"/>
        </a:p>
      </dgm:t>
    </dgm:pt>
    <dgm:pt modelId="{3E99A8AF-9D19-4DEB-B226-085BDCDE3BB7}" type="sibTrans" cxnId="{179A55E3-C372-48A9-BB6B-A88EE3DA990B}">
      <dgm:prSet/>
      <dgm:spPr/>
      <dgm:t>
        <a:bodyPr/>
        <a:lstStyle/>
        <a:p>
          <a:endParaRPr lang="en-US"/>
        </a:p>
      </dgm:t>
    </dgm:pt>
    <dgm:pt modelId="{F8AC9CF0-6FE7-4DB4-B951-9783C8840994}">
      <dgm:prSet/>
      <dgm:spPr/>
      <dgm:t>
        <a:bodyPr/>
        <a:lstStyle/>
        <a:p>
          <a:r>
            <a:rPr lang="en-US">
              <a:latin typeface="Times"/>
              <a:cs typeface="Times"/>
            </a:rPr>
            <a:t>Incorporate</a:t>
          </a:r>
        </a:p>
      </dgm:t>
    </dgm:pt>
    <dgm:pt modelId="{1F9ADE51-21BA-453A-B394-91F842201847}" type="parTrans" cxnId="{459457CB-505E-4E95-B692-87469ED7770D}">
      <dgm:prSet/>
      <dgm:spPr/>
      <dgm:t>
        <a:bodyPr/>
        <a:lstStyle/>
        <a:p>
          <a:endParaRPr lang="en-US"/>
        </a:p>
      </dgm:t>
    </dgm:pt>
    <dgm:pt modelId="{9A52AE72-1C9B-4852-9552-B486BF15F5E0}" type="sibTrans" cxnId="{459457CB-505E-4E95-B692-87469ED7770D}">
      <dgm:prSet/>
      <dgm:spPr/>
      <dgm:t>
        <a:bodyPr/>
        <a:lstStyle/>
        <a:p>
          <a:endParaRPr lang="en-US"/>
        </a:p>
      </dgm:t>
    </dgm:pt>
    <dgm:pt modelId="{BC72BA41-589F-4DAD-BAB7-0A453C540503}">
      <dgm:prSet/>
      <dgm:spPr/>
      <dgm:t>
        <a:bodyPr/>
        <a:lstStyle/>
        <a:p>
          <a:r>
            <a:rPr lang="en-US">
              <a:latin typeface="Times"/>
              <a:cs typeface="Times"/>
            </a:rPr>
            <a:t>Incorporate Deep Learning Techniques, such as Neural Networks and CNNs, for capturing complex data patterns and spatial relationships.  </a:t>
          </a:r>
        </a:p>
      </dgm:t>
    </dgm:pt>
    <dgm:pt modelId="{A36BF3BC-9808-41C0-9FA7-D0510199065A}" type="parTrans" cxnId="{7CD1D85B-9792-4EA8-9AC0-373269E410A1}">
      <dgm:prSet/>
      <dgm:spPr/>
      <dgm:t>
        <a:bodyPr/>
        <a:lstStyle/>
        <a:p>
          <a:endParaRPr lang="en-US"/>
        </a:p>
      </dgm:t>
    </dgm:pt>
    <dgm:pt modelId="{FD8B482D-9CDA-452C-9914-DF10798BE9DB}" type="sibTrans" cxnId="{7CD1D85B-9792-4EA8-9AC0-373269E410A1}">
      <dgm:prSet/>
      <dgm:spPr/>
      <dgm:t>
        <a:bodyPr/>
        <a:lstStyle/>
        <a:p>
          <a:endParaRPr lang="en-US"/>
        </a:p>
      </dgm:t>
    </dgm:pt>
    <dgm:pt modelId="{010700E8-7962-43AB-B5B7-63430B7A9AA7}" type="pres">
      <dgm:prSet presAssocID="{98D3244E-61EA-4972-9CA0-A2C9A657C084}" presName="Name0" presStyleCnt="0">
        <dgm:presLayoutVars>
          <dgm:dir/>
          <dgm:animLvl val="lvl"/>
          <dgm:resizeHandles val="exact"/>
        </dgm:presLayoutVars>
      </dgm:prSet>
      <dgm:spPr/>
    </dgm:pt>
    <dgm:pt modelId="{CD0B1128-1FDD-442E-9D07-20C6E774D5C5}" type="pres">
      <dgm:prSet presAssocID="{F2B8BBF5-2747-4BE6-A6FB-5AD9BBE149E7}" presName="linNode" presStyleCnt="0"/>
      <dgm:spPr/>
    </dgm:pt>
    <dgm:pt modelId="{B053B543-1DC0-40B3-B078-B46778513B57}" type="pres">
      <dgm:prSet presAssocID="{F2B8BBF5-2747-4BE6-A6FB-5AD9BBE149E7}" presName="parentText" presStyleLbl="solidFgAcc1" presStyleIdx="0" presStyleCnt="3">
        <dgm:presLayoutVars>
          <dgm:chMax val="1"/>
          <dgm:bulletEnabled/>
        </dgm:presLayoutVars>
      </dgm:prSet>
      <dgm:spPr/>
    </dgm:pt>
    <dgm:pt modelId="{2F41DFF3-2D67-410E-8053-CE2646CFF3C6}" type="pres">
      <dgm:prSet presAssocID="{F2B8BBF5-2747-4BE6-A6FB-5AD9BBE149E7}" presName="descendantText" presStyleLbl="alignNode1" presStyleIdx="0" presStyleCnt="3">
        <dgm:presLayoutVars>
          <dgm:bulletEnabled/>
        </dgm:presLayoutVars>
      </dgm:prSet>
      <dgm:spPr/>
    </dgm:pt>
    <dgm:pt modelId="{F080BDEC-D96B-4C0E-B349-4D027606AEFC}" type="pres">
      <dgm:prSet presAssocID="{3FA797E6-C314-435B-8C1E-69627BB2E405}" presName="sp" presStyleCnt="0"/>
      <dgm:spPr/>
    </dgm:pt>
    <dgm:pt modelId="{03C261CC-6913-4B00-AB3B-E136C312B691}" type="pres">
      <dgm:prSet presAssocID="{4FE230D0-2165-4C01-85BC-44AE11424EC8}" presName="linNode" presStyleCnt="0"/>
      <dgm:spPr/>
    </dgm:pt>
    <dgm:pt modelId="{91990A4E-AA02-4FC5-B5FC-3795EDC3C58F}" type="pres">
      <dgm:prSet presAssocID="{4FE230D0-2165-4C01-85BC-44AE11424EC8}" presName="parentText" presStyleLbl="solidFgAcc1" presStyleIdx="1" presStyleCnt="3">
        <dgm:presLayoutVars>
          <dgm:chMax val="1"/>
          <dgm:bulletEnabled/>
        </dgm:presLayoutVars>
      </dgm:prSet>
      <dgm:spPr/>
    </dgm:pt>
    <dgm:pt modelId="{8FB806E6-2A97-46CA-A577-AD3669873668}" type="pres">
      <dgm:prSet presAssocID="{4FE230D0-2165-4C01-85BC-44AE11424EC8}" presName="descendantText" presStyleLbl="alignNode1" presStyleIdx="1" presStyleCnt="3">
        <dgm:presLayoutVars>
          <dgm:bulletEnabled/>
        </dgm:presLayoutVars>
      </dgm:prSet>
      <dgm:spPr/>
    </dgm:pt>
    <dgm:pt modelId="{289CC17C-BB25-43DB-A412-B7635BD20FA7}" type="pres">
      <dgm:prSet presAssocID="{E039D568-304F-4FCE-BAF7-AB56D6A66DDD}" presName="sp" presStyleCnt="0"/>
      <dgm:spPr/>
    </dgm:pt>
    <dgm:pt modelId="{11EDFCDF-61FA-49A6-AF28-73625749F6E2}" type="pres">
      <dgm:prSet presAssocID="{F8AC9CF0-6FE7-4DB4-B951-9783C8840994}" presName="linNode" presStyleCnt="0"/>
      <dgm:spPr/>
    </dgm:pt>
    <dgm:pt modelId="{48A08357-9D37-44A2-9DB6-381E05BC2CCB}" type="pres">
      <dgm:prSet presAssocID="{F8AC9CF0-6FE7-4DB4-B951-9783C8840994}" presName="parentText" presStyleLbl="solidFgAcc1" presStyleIdx="2" presStyleCnt="3">
        <dgm:presLayoutVars>
          <dgm:chMax val="1"/>
          <dgm:bulletEnabled/>
        </dgm:presLayoutVars>
      </dgm:prSet>
      <dgm:spPr/>
    </dgm:pt>
    <dgm:pt modelId="{F8DA1FC2-D889-44FF-9830-D054C55F127D}" type="pres">
      <dgm:prSet presAssocID="{F8AC9CF0-6FE7-4DB4-B951-9783C8840994}" presName="descendantText" presStyleLbl="alignNode1" presStyleIdx="2" presStyleCnt="3">
        <dgm:presLayoutVars>
          <dgm:bulletEnabled/>
        </dgm:presLayoutVars>
      </dgm:prSet>
      <dgm:spPr/>
    </dgm:pt>
  </dgm:ptLst>
  <dgm:cxnLst>
    <dgm:cxn modelId="{7B88261C-C8D6-43F1-BCEE-20F280A5C753}" type="presOf" srcId="{98D3244E-61EA-4972-9CA0-A2C9A657C084}" destId="{010700E8-7962-43AB-B5B7-63430B7A9AA7}" srcOrd="0" destOrd="0" presId="urn:microsoft.com/office/officeart/2016/7/layout/VerticalHollowActionList"/>
    <dgm:cxn modelId="{05275037-84DD-407D-A56D-589AD09C48F5}" type="presOf" srcId="{4FE230D0-2165-4C01-85BC-44AE11424EC8}" destId="{91990A4E-AA02-4FC5-B5FC-3795EDC3C58F}" srcOrd="0" destOrd="0" presId="urn:microsoft.com/office/officeart/2016/7/layout/VerticalHollowActionList"/>
    <dgm:cxn modelId="{7CD1D85B-9792-4EA8-9AC0-373269E410A1}" srcId="{F8AC9CF0-6FE7-4DB4-B951-9783C8840994}" destId="{BC72BA41-589F-4DAD-BAB7-0A453C540503}" srcOrd="0" destOrd="0" parTransId="{A36BF3BC-9808-41C0-9FA7-D0510199065A}" sibTransId="{FD8B482D-9CDA-452C-9914-DF10798BE9DB}"/>
    <dgm:cxn modelId="{E2995B44-00CD-4674-A0AF-505FA464B32A}" type="presOf" srcId="{F2B8BBF5-2747-4BE6-A6FB-5AD9BBE149E7}" destId="{B053B543-1DC0-40B3-B078-B46778513B57}" srcOrd="0" destOrd="0" presId="urn:microsoft.com/office/officeart/2016/7/layout/VerticalHollowActionList"/>
    <dgm:cxn modelId="{77A6B146-1C47-4AAA-BB72-3918B3A55EAD}" type="presOf" srcId="{72345753-28E1-4E55-BFAB-C4488712BF3F}" destId="{2F41DFF3-2D67-410E-8053-CE2646CFF3C6}" srcOrd="0" destOrd="0" presId="urn:microsoft.com/office/officeart/2016/7/layout/VerticalHollowActionList"/>
    <dgm:cxn modelId="{B8A8354B-988F-4D7D-973A-47F7C884C47F}" type="presOf" srcId="{AF6FF2CE-6D90-4D55-910E-D14A5004A2BC}" destId="{8FB806E6-2A97-46CA-A577-AD3669873668}" srcOrd="0" destOrd="0" presId="urn:microsoft.com/office/officeart/2016/7/layout/VerticalHollowActionList"/>
    <dgm:cxn modelId="{75A28272-19C7-4F8F-968C-DF1FB713D323}" srcId="{F2B8BBF5-2747-4BE6-A6FB-5AD9BBE149E7}" destId="{72345753-28E1-4E55-BFAB-C4488712BF3F}" srcOrd="0" destOrd="0" parTransId="{EAD63614-9969-4A02-9013-4EDB72319FE8}" sibTransId="{F90916FB-2DF7-494A-B3EC-E8EA4058A9EE}"/>
    <dgm:cxn modelId="{BA47E172-7486-476E-8794-4C10189D82D6}" type="presOf" srcId="{BC72BA41-589F-4DAD-BAB7-0A453C540503}" destId="{F8DA1FC2-D889-44FF-9830-D054C55F127D}" srcOrd="0" destOrd="0" presId="urn:microsoft.com/office/officeart/2016/7/layout/VerticalHollowActionList"/>
    <dgm:cxn modelId="{9170D3C8-CF17-40F2-8149-5104938B1872}" type="presOf" srcId="{F8AC9CF0-6FE7-4DB4-B951-9783C8840994}" destId="{48A08357-9D37-44A2-9DB6-381E05BC2CCB}" srcOrd="0" destOrd="0" presId="urn:microsoft.com/office/officeart/2016/7/layout/VerticalHollowActionList"/>
    <dgm:cxn modelId="{459457CB-505E-4E95-B692-87469ED7770D}" srcId="{98D3244E-61EA-4972-9CA0-A2C9A657C084}" destId="{F8AC9CF0-6FE7-4DB4-B951-9783C8840994}" srcOrd="2" destOrd="0" parTransId="{1F9ADE51-21BA-453A-B394-91F842201847}" sibTransId="{9A52AE72-1C9B-4852-9552-B486BF15F5E0}"/>
    <dgm:cxn modelId="{179A55E3-C372-48A9-BB6B-A88EE3DA990B}" srcId="{4FE230D0-2165-4C01-85BC-44AE11424EC8}" destId="{AF6FF2CE-6D90-4D55-910E-D14A5004A2BC}" srcOrd="0" destOrd="0" parTransId="{E9AC4183-06D4-4023-9C8A-AF9F5604E863}" sibTransId="{3E99A8AF-9D19-4DEB-B226-085BDCDE3BB7}"/>
    <dgm:cxn modelId="{5657A4F7-EE5B-4C30-AAAF-AD3757EDB76F}" srcId="{98D3244E-61EA-4972-9CA0-A2C9A657C084}" destId="{F2B8BBF5-2747-4BE6-A6FB-5AD9BBE149E7}" srcOrd="0" destOrd="0" parTransId="{12F22997-70EA-4292-A5A1-2D98064C46C2}" sibTransId="{3FA797E6-C314-435B-8C1E-69627BB2E405}"/>
    <dgm:cxn modelId="{43D7C8FA-59BD-4FDC-B38D-12A034B4C613}" srcId="{98D3244E-61EA-4972-9CA0-A2C9A657C084}" destId="{4FE230D0-2165-4C01-85BC-44AE11424EC8}" srcOrd="1" destOrd="0" parTransId="{EBA43053-F741-416B-B660-4FD2394836CD}" sibTransId="{E039D568-304F-4FCE-BAF7-AB56D6A66DDD}"/>
    <dgm:cxn modelId="{0B8E5BFE-5CB4-43BD-8661-C99D65F62C00}" type="presParOf" srcId="{010700E8-7962-43AB-B5B7-63430B7A9AA7}" destId="{CD0B1128-1FDD-442E-9D07-20C6E774D5C5}" srcOrd="0" destOrd="0" presId="urn:microsoft.com/office/officeart/2016/7/layout/VerticalHollowActionList"/>
    <dgm:cxn modelId="{02241E28-610B-400F-8C25-CDEE772D993F}" type="presParOf" srcId="{CD0B1128-1FDD-442E-9D07-20C6E774D5C5}" destId="{B053B543-1DC0-40B3-B078-B46778513B57}" srcOrd="0" destOrd="0" presId="urn:microsoft.com/office/officeart/2016/7/layout/VerticalHollowActionList"/>
    <dgm:cxn modelId="{E92BAD30-10A0-4BB5-8CA0-364D6002AB32}" type="presParOf" srcId="{CD0B1128-1FDD-442E-9D07-20C6E774D5C5}" destId="{2F41DFF3-2D67-410E-8053-CE2646CFF3C6}" srcOrd="1" destOrd="0" presId="urn:microsoft.com/office/officeart/2016/7/layout/VerticalHollowActionList"/>
    <dgm:cxn modelId="{0D805909-0114-4377-B720-548B4271AB48}" type="presParOf" srcId="{010700E8-7962-43AB-B5B7-63430B7A9AA7}" destId="{F080BDEC-D96B-4C0E-B349-4D027606AEFC}" srcOrd="1" destOrd="0" presId="urn:microsoft.com/office/officeart/2016/7/layout/VerticalHollowActionList"/>
    <dgm:cxn modelId="{405FA8C5-09F0-4471-83B6-9029BE32CAFF}" type="presParOf" srcId="{010700E8-7962-43AB-B5B7-63430B7A9AA7}" destId="{03C261CC-6913-4B00-AB3B-E136C312B691}" srcOrd="2" destOrd="0" presId="urn:microsoft.com/office/officeart/2016/7/layout/VerticalHollowActionList"/>
    <dgm:cxn modelId="{76A9D64C-6112-4052-A9EC-FF73FCDE5A4B}" type="presParOf" srcId="{03C261CC-6913-4B00-AB3B-E136C312B691}" destId="{91990A4E-AA02-4FC5-B5FC-3795EDC3C58F}" srcOrd="0" destOrd="0" presId="urn:microsoft.com/office/officeart/2016/7/layout/VerticalHollowActionList"/>
    <dgm:cxn modelId="{2D432B13-52CE-4AD9-8E19-33CAC66AC8BB}" type="presParOf" srcId="{03C261CC-6913-4B00-AB3B-E136C312B691}" destId="{8FB806E6-2A97-46CA-A577-AD3669873668}" srcOrd="1" destOrd="0" presId="urn:microsoft.com/office/officeart/2016/7/layout/VerticalHollowActionList"/>
    <dgm:cxn modelId="{FF252B59-8DA9-4B98-B4B5-C2072B9216C9}" type="presParOf" srcId="{010700E8-7962-43AB-B5B7-63430B7A9AA7}" destId="{289CC17C-BB25-43DB-A412-B7635BD20FA7}" srcOrd="3" destOrd="0" presId="urn:microsoft.com/office/officeart/2016/7/layout/VerticalHollowActionList"/>
    <dgm:cxn modelId="{9C3F1AD3-43A2-482E-A74F-D5727B8F205F}" type="presParOf" srcId="{010700E8-7962-43AB-B5B7-63430B7A9AA7}" destId="{11EDFCDF-61FA-49A6-AF28-73625749F6E2}" srcOrd="4" destOrd="0" presId="urn:microsoft.com/office/officeart/2016/7/layout/VerticalHollowActionList"/>
    <dgm:cxn modelId="{007C7937-A1CB-431F-9592-D3434F895485}" type="presParOf" srcId="{11EDFCDF-61FA-49A6-AF28-73625749F6E2}" destId="{48A08357-9D37-44A2-9DB6-381E05BC2CCB}" srcOrd="0" destOrd="0" presId="urn:microsoft.com/office/officeart/2016/7/layout/VerticalHollowActionList"/>
    <dgm:cxn modelId="{DA64AEE9-8DDB-4A89-8BB5-AB5A80D9DC70}" type="presParOf" srcId="{11EDFCDF-61FA-49A6-AF28-73625749F6E2}" destId="{F8DA1FC2-D889-44FF-9830-D054C55F127D}" srcOrd="1" destOrd="0" presId="urn:microsoft.com/office/officeart/2016/7/layout/VerticalHollow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4832D7-E540-421E-9464-3CAD19CBDEFD}">
      <dsp:nvSpPr>
        <dsp:cNvPr id="0" name=""/>
        <dsp:cNvSpPr/>
      </dsp:nvSpPr>
      <dsp:spPr>
        <a:xfrm>
          <a:off x="0" y="63298"/>
          <a:ext cx="12017830" cy="7739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US" sz="2100" kern="1200">
              <a:latin typeface="Times New Roman"/>
              <a:cs typeface="Times New Roman"/>
            </a:rPr>
            <a:t>nbhd_exposure_zip: Correlation coefficient of 0.93, indicating a very strong positive relationship with neighborhood economic connectedness.</a:t>
          </a:r>
        </a:p>
      </dsp:txBody>
      <dsp:txXfrm>
        <a:off x="37781" y="101079"/>
        <a:ext cx="11942268" cy="698392"/>
      </dsp:txXfrm>
    </dsp:sp>
    <dsp:sp modelId="{8CE2E225-FCCF-4DC1-8933-D3505FB1CDF8}">
      <dsp:nvSpPr>
        <dsp:cNvPr id="0" name=""/>
        <dsp:cNvSpPr/>
      </dsp:nvSpPr>
      <dsp:spPr>
        <a:xfrm>
          <a:off x="0" y="897733"/>
          <a:ext cx="12017830" cy="7739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US" sz="2100" kern="1200">
              <a:latin typeface="Times New Roman"/>
              <a:cs typeface="Times New Roman"/>
            </a:rPr>
            <a:t>ec_grp_mem_zip: Correlation coefficient of 0.92, showing that economic connectedness within groups is a major factor in overall neighborhood economic connectedness.</a:t>
          </a:r>
        </a:p>
      </dsp:txBody>
      <dsp:txXfrm>
        <a:off x="37781" y="935514"/>
        <a:ext cx="11942268" cy="698392"/>
      </dsp:txXfrm>
    </dsp:sp>
    <dsp:sp modelId="{66AC8165-A14C-4138-93D3-104594129B71}">
      <dsp:nvSpPr>
        <dsp:cNvPr id="0" name=""/>
        <dsp:cNvSpPr/>
      </dsp:nvSpPr>
      <dsp:spPr>
        <a:xfrm>
          <a:off x="0" y="1732168"/>
          <a:ext cx="12017830" cy="7739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US" sz="2100" kern="1200">
              <a:latin typeface="Times New Roman"/>
              <a:cs typeface="Times New Roman"/>
            </a:rPr>
            <a:t>ec_zip: Correlation coefficient of 0.86, highlighting the importance of general economic connectedness at the zip code level.</a:t>
          </a:r>
        </a:p>
      </dsp:txBody>
      <dsp:txXfrm>
        <a:off x="37781" y="1769949"/>
        <a:ext cx="11942268" cy="698392"/>
      </dsp:txXfrm>
    </dsp:sp>
    <dsp:sp modelId="{4540F3C1-5E1E-0045-A613-D2D4532A889C}">
      <dsp:nvSpPr>
        <dsp:cNvPr id="0" name=""/>
        <dsp:cNvSpPr/>
      </dsp:nvSpPr>
      <dsp:spPr>
        <a:xfrm>
          <a:off x="0" y="2566603"/>
          <a:ext cx="12017830" cy="7739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US" sz="2100" kern="1200">
              <a:latin typeface="Times New Roman"/>
              <a:cs typeface="Times New Roman"/>
            </a:rPr>
            <a:t>bias_grp_mem_zip: Negative correlation of -0.59, indicating that biases in group membership can hinder economic connectedness.</a:t>
          </a:r>
        </a:p>
      </dsp:txBody>
      <dsp:txXfrm>
        <a:off x="37781" y="2604384"/>
        <a:ext cx="11942268" cy="698392"/>
      </dsp:txXfrm>
    </dsp:sp>
    <dsp:sp modelId="{2A7A2EA3-1ED5-49A5-9C46-FD4FF21BE32E}">
      <dsp:nvSpPr>
        <dsp:cNvPr id="0" name=""/>
        <dsp:cNvSpPr/>
      </dsp:nvSpPr>
      <dsp:spPr>
        <a:xfrm>
          <a:off x="0" y="3401039"/>
          <a:ext cx="12017830" cy="77395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US" sz="2100" kern="1200">
              <a:latin typeface="Times New Roman"/>
              <a:cs typeface="Times New Roman"/>
            </a:rPr>
            <a:t>num_below_p50: Negative correlation of -0.35, showing that economic disparities, such as poverty and inequality, are barriers to social cohesion.</a:t>
          </a:r>
        </a:p>
      </dsp:txBody>
      <dsp:txXfrm>
        <a:off x="37781" y="3438820"/>
        <a:ext cx="11942268" cy="6983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077921-CDC7-4D5E-B57C-2D9B913EB702}">
      <dsp:nvSpPr>
        <dsp:cNvPr id="0" name=""/>
        <dsp:cNvSpPr/>
      </dsp:nvSpPr>
      <dsp:spPr>
        <a:xfrm>
          <a:off x="2094900" y="315"/>
          <a:ext cx="8379602" cy="41026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2588" tIns="104208" rIns="162588" bIns="104208" numCol="1" spcCol="1270" anchor="ctr" anchorCtr="0">
          <a:noAutofit/>
        </a:bodyPr>
        <a:lstStyle/>
        <a:p>
          <a:pPr marL="0" lvl="0" indent="0" algn="l" defTabSz="666750">
            <a:lnSpc>
              <a:spcPct val="90000"/>
            </a:lnSpc>
            <a:spcBef>
              <a:spcPct val="0"/>
            </a:spcBef>
            <a:spcAft>
              <a:spcPct val="35000"/>
            </a:spcAft>
            <a:buNone/>
          </a:pPr>
          <a:r>
            <a:rPr lang="en-US" sz="1500" kern="1200">
              <a:latin typeface="Times"/>
              <a:cs typeface="Times"/>
            </a:rPr>
            <a:t>Enhancing Cross-SES Engagement</a:t>
          </a:r>
          <a:endParaRPr lang="en-US" sz="1500" kern="1200"/>
        </a:p>
      </dsp:txBody>
      <dsp:txXfrm>
        <a:off x="2094900" y="315"/>
        <a:ext cx="8379602" cy="410268"/>
      </dsp:txXfrm>
    </dsp:sp>
    <dsp:sp modelId="{FCE725C1-33DF-4E51-9384-AAB36FBBD040}">
      <dsp:nvSpPr>
        <dsp:cNvPr id="0" name=""/>
        <dsp:cNvSpPr/>
      </dsp:nvSpPr>
      <dsp:spPr>
        <a:xfrm>
          <a:off x="0" y="315"/>
          <a:ext cx="2094900" cy="410268"/>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855" tIns="40525" rIns="110855" bIns="40525" numCol="1" spcCol="1270" anchor="ctr" anchorCtr="0">
          <a:noAutofit/>
        </a:bodyPr>
        <a:lstStyle/>
        <a:p>
          <a:pPr marL="0" lvl="0" indent="0" algn="ctr" defTabSz="844550" rtl="0">
            <a:lnSpc>
              <a:spcPct val="90000"/>
            </a:lnSpc>
            <a:spcBef>
              <a:spcPct val="0"/>
            </a:spcBef>
            <a:spcAft>
              <a:spcPct val="35000"/>
            </a:spcAft>
            <a:buNone/>
          </a:pPr>
          <a:r>
            <a:rPr lang="en-US" sz="1900" kern="1200">
              <a:latin typeface="Times"/>
              <a:cs typeface="Times"/>
            </a:rPr>
            <a:t>Enhancing</a:t>
          </a:r>
        </a:p>
      </dsp:txBody>
      <dsp:txXfrm>
        <a:off x="0" y="315"/>
        <a:ext cx="2094900" cy="410268"/>
      </dsp:txXfrm>
    </dsp:sp>
    <dsp:sp modelId="{F42F88E5-EB2D-40CC-A59C-88573105251B}">
      <dsp:nvSpPr>
        <dsp:cNvPr id="0" name=""/>
        <dsp:cNvSpPr/>
      </dsp:nvSpPr>
      <dsp:spPr>
        <a:xfrm>
          <a:off x="2094900" y="435200"/>
          <a:ext cx="8379602" cy="41026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2588" tIns="104208" rIns="162588" bIns="104208" numCol="1" spcCol="1270" anchor="ctr" anchorCtr="0">
          <a:noAutofit/>
        </a:bodyPr>
        <a:lstStyle/>
        <a:p>
          <a:pPr marL="0" lvl="0" indent="0" algn="l" defTabSz="666750">
            <a:lnSpc>
              <a:spcPct val="90000"/>
            </a:lnSpc>
            <a:spcBef>
              <a:spcPct val="0"/>
            </a:spcBef>
            <a:spcAft>
              <a:spcPct val="35000"/>
            </a:spcAft>
            <a:buNone/>
          </a:pPr>
          <a:r>
            <a:rPr lang="en-US" sz="1500" kern="1200">
              <a:latin typeface="Times"/>
              <a:cs typeface="Times"/>
            </a:rPr>
            <a:t>Addressing In-Group Bias</a:t>
          </a:r>
        </a:p>
      </dsp:txBody>
      <dsp:txXfrm>
        <a:off x="2094900" y="435200"/>
        <a:ext cx="8379602" cy="410268"/>
      </dsp:txXfrm>
    </dsp:sp>
    <dsp:sp modelId="{172134B4-C219-4285-AD36-C4104F7D94BD}">
      <dsp:nvSpPr>
        <dsp:cNvPr id="0" name=""/>
        <dsp:cNvSpPr/>
      </dsp:nvSpPr>
      <dsp:spPr>
        <a:xfrm>
          <a:off x="0" y="435200"/>
          <a:ext cx="2094900" cy="410268"/>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855" tIns="40525" rIns="110855" bIns="40525" numCol="1" spcCol="1270" anchor="ctr" anchorCtr="0">
          <a:noAutofit/>
        </a:bodyPr>
        <a:lstStyle/>
        <a:p>
          <a:pPr marL="0" lvl="0" indent="0" algn="ctr" defTabSz="844550">
            <a:lnSpc>
              <a:spcPct val="90000"/>
            </a:lnSpc>
            <a:spcBef>
              <a:spcPct val="0"/>
            </a:spcBef>
            <a:spcAft>
              <a:spcPct val="35000"/>
            </a:spcAft>
            <a:buNone/>
          </a:pPr>
          <a:r>
            <a:rPr lang="en-US" sz="1900" kern="1200">
              <a:latin typeface="Times"/>
              <a:cs typeface="Times"/>
            </a:rPr>
            <a:t>Addressing</a:t>
          </a:r>
        </a:p>
      </dsp:txBody>
      <dsp:txXfrm>
        <a:off x="0" y="435200"/>
        <a:ext cx="2094900" cy="410268"/>
      </dsp:txXfrm>
    </dsp:sp>
    <dsp:sp modelId="{43C8227F-032F-4EB5-BC25-86E15CEE8F34}">
      <dsp:nvSpPr>
        <dsp:cNvPr id="0" name=""/>
        <dsp:cNvSpPr/>
      </dsp:nvSpPr>
      <dsp:spPr>
        <a:xfrm>
          <a:off x="2094900" y="870084"/>
          <a:ext cx="8379602" cy="41026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2588" tIns="104208" rIns="162588" bIns="104208" numCol="1" spcCol="1270" anchor="ctr" anchorCtr="0">
          <a:noAutofit/>
        </a:bodyPr>
        <a:lstStyle/>
        <a:p>
          <a:pPr marL="0" lvl="0" indent="0" algn="l" defTabSz="666750">
            <a:lnSpc>
              <a:spcPct val="90000"/>
            </a:lnSpc>
            <a:spcBef>
              <a:spcPct val="0"/>
            </a:spcBef>
            <a:spcAft>
              <a:spcPct val="35000"/>
            </a:spcAft>
            <a:buNone/>
          </a:pPr>
          <a:r>
            <a:rPr lang="en-US" sz="1500" kern="1200">
              <a:latin typeface="Times"/>
              <a:cs typeface="Times"/>
            </a:rPr>
            <a:t>Fostering Civic Engagement Across SES</a:t>
          </a:r>
        </a:p>
      </dsp:txBody>
      <dsp:txXfrm>
        <a:off x="2094900" y="870084"/>
        <a:ext cx="8379602" cy="410268"/>
      </dsp:txXfrm>
    </dsp:sp>
    <dsp:sp modelId="{2B88F405-299B-40C1-8058-04B61FB4F0BF}">
      <dsp:nvSpPr>
        <dsp:cNvPr id="0" name=""/>
        <dsp:cNvSpPr/>
      </dsp:nvSpPr>
      <dsp:spPr>
        <a:xfrm>
          <a:off x="0" y="870084"/>
          <a:ext cx="2094900" cy="410268"/>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855" tIns="40525" rIns="110855" bIns="40525" numCol="1" spcCol="1270" anchor="ctr" anchorCtr="0">
          <a:noAutofit/>
        </a:bodyPr>
        <a:lstStyle/>
        <a:p>
          <a:pPr marL="0" lvl="0" indent="0" algn="ctr" defTabSz="844550">
            <a:lnSpc>
              <a:spcPct val="90000"/>
            </a:lnSpc>
            <a:spcBef>
              <a:spcPct val="0"/>
            </a:spcBef>
            <a:spcAft>
              <a:spcPct val="35000"/>
            </a:spcAft>
            <a:buNone/>
          </a:pPr>
          <a:r>
            <a:rPr lang="en-US" sz="1900" kern="1200">
              <a:latin typeface="Times"/>
              <a:cs typeface="Times"/>
            </a:rPr>
            <a:t>Fostering</a:t>
          </a:r>
        </a:p>
      </dsp:txBody>
      <dsp:txXfrm>
        <a:off x="0" y="870084"/>
        <a:ext cx="2094900" cy="410268"/>
      </dsp:txXfrm>
    </dsp:sp>
    <dsp:sp modelId="{ED7BE07F-BEB3-46E0-AA84-835C829D500B}">
      <dsp:nvSpPr>
        <dsp:cNvPr id="0" name=""/>
        <dsp:cNvSpPr/>
      </dsp:nvSpPr>
      <dsp:spPr>
        <a:xfrm>
          <a:off x="2094900" y="1304969"/>
          <a:ext cx="8379602" cy="41026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2588" tIns="104208" rIns="162588" bIns="104208" numCol="1" spcCol="1270" anchor="ctr" anchorCtr="0">
          <a:noAutofit/>
        </a:bodyPr>
        <a:lstStyle/>
        <a:p>
          <a:pPr marL="0" lvl="0" indent="0" algn="l" defTabSz="666750">
            <a:lnSpc>
              <a:spcPct val="90000"/>
            </a:lnSpc>
            <a:spcBef>
              <a:spcPct val="0"/>
            </a:spcBef>
            <a:spcAft>
              <a:spcPct val="35000"/>
            </a:spcAft>
            <a:buNone/>
          </a:pPr>
          <a:r>
            <a:rPr lang="en-US" sz="1500" kern="1200">
              <a:latin typeface="Times"/>
              <a:cs typeface="Times"/>
            </a:rPr>
            <a:t>Improving Accessibility to Quality Education and Resources</a:t>
          </a:r>
        </a:p>
      </dsp:txBody>
      <dsp:txXfrm>
        <a:off x="2094900" y="1304969"/>
        <a:ext cx="8379602" cy="410268"/>
      </dsp:txXfrm>
    </dsp:sp>
    <dsp:sp modelId="{881399E2-B028-4AC4-A60A-76533D3D52E3}">
      <dsp:nvSpPr>
        <dsp:cNvPr id="0" name=""/>
        <dsp:cNvSpPr/>
      </dsp:nvSpPr>
      <dsp:spPr>
        <a:xfrm>
          <a:off x="0" y="1304969"/>
          <a:ext cx="2094900" cy="410268"/>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855" tIns="40525" rIns="110855" bIns="40525" numCol="1" spcCol="1270" anchor="ctr" anchorCtr="0">
          <a:noAutofit/>
        </a:bodyPr>
        <a:lstStyle/>
        <a:p>
          <a:pPr marL="0" lvl="0" indent="0" algn="ctr" defTabSz="844550">
            <a:lnSpc>
              <a:spcPct val="90000"/>
            </a:lnSpc>
            <a:spcBef>
              <a:spcPct val="0"/>
            </a:spcBef>
            <a:spcAft>
              <a:spcPct val="35000"/>
            </a:spcAft>
            <a:buNone/>
          </a:pPr>
          <a:r>
            <a:rPr lang="en-US" sz="1900" kern="1200">
              <a:latin typeface="Times"/>
              <a:cs typeface="Times"/>
            </a:rPr>
            <a:t>Improving</a:t>
          </a:r>
        </a:p>
      </dsp:txBody>
      <dsp:txXfrm>
        <a:off x="0" y="1304969"/>
        <a:ext cx="2094900" cy="410268"/>
      </dsp:txXfrm>
    </dsp:sp>
    <dsp:sp modelId="{CBFEDEEA-6760-4251-9629-32C05DC5989D}">
      <dsp:nvSpPr>
        <dsp:cNvPr id="0" name=""/>
        <dsp:cNvSpPr/>
      </dsp:nvSpPr>
      <dsp:spPr>
        <a:xfrm>
          <a:off x="2094900" y="1739854"/>
          <a:ext cx="8379602" cy="41026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2588" tIns="104208" rIns="162588" bIns="104208" numCol="1" spcCol="1270" anchor="ctr" anchorCtr="0">
          <a:noAutofit/>
        </a:bodyPr>
        <a:lstStyle/>
        <a:p>
          <a:pPr marL="0" lvl="0" indent="0" algn="l" defTabSz="666750">
            <a:lnSpc>
              <a:spcPct val="90000"/>
            </a:lnSpc>
            <a:spcBef>
              <a:spcPct val="0"/>
            </a:spcBef>
            <a:spcAft>
              <a:spcPct val="35000"/>
            </a:spcAft>
            <a:buNone/>
          </a:pPr>
          <a:r>
            <a:rPr lang="en-US" sz="1500" kern="1200">
              <a:latin typeface="Times"/>
              <a:cs typeface="Times"/>
            </a:rPr>
            <a:t>Promoting Social Integration in Urban Planning</a:t>
          </a:r>
        </a:p>
      </dsp:txBody>
      <dsp:txXfrm>
        <a:off x="2094900" y="1739854"/>
        <a:ext cx="8379602" cy="410268"/>
      </dsp:txXfrm>
    </dsp:sp>
    <dsp:sp modelId="{989089DD-D16F-4842-B144-FCFC9142EFBC}">
      <dsp:nvSpPr>
        <dsp:cNvPr id="0" name=""/>
        <dsp:cNvSpPr/>
      </dsp:nvSpPr>
      <dsp:spPr>
        <a:xfrm>
          <a:off x="0" y="1739854"/>
          <a:ext cx="2094900" cy="410268"/>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855" tIns="40525" rIns="110855" bIns="40525" numCol="1" spcCol="1270" anchor="ctr" anchorCtr="0">
          <a:noAutofit/>
        </a:bodyPr>
        <a:lstStyle/>
        <a:p>
          <a:pPr marL="0" lvl="0" indent="0" algn="ctr" defTabSz="844550">
            <a:lnSpc>
              <a:spcPct val="90000"/>
            </a:lnSpc>
            <a:spcBef>
              <a:spcPct val="0"/>
            </a:spcBef>
            <a:spcAft>
              <a:spcPct val="35000"/>
            </a:spcAft>
            <a:buNone/>
          </a:pPr>
          <a:r>
            <a:rPr lang="en-US" sz="1900" kern="1200">
              <a:latin typeface="Times"/>
              <a:cs typeface="Times"/>
            </a:rPr>
            <a:t>Promoting</a:t>
          </a:r>
        </a:p>
      </dsp:txBody>
      <dsp:txXfrm>
        <a:off x="0" y="1739854"/>
        <a:ext cx="2094900" cy="410268"/>
      </dsp:txXfrm>
    </dsp:sp>
    <dsp:sp modelId="{BEDC0310-B0C4-484D-A42E-1DE0C02F7CBA}">
      <dsp:nvSpPr>
        <dsp:cNvPr id="0" name=""/>
        <dsp:cNvSpPr/>
      </dsp:nvSpPr>
      <dsp:spPr>
        <a:xfrm>
          <a:off x="2094900" y="2174738"/>
          <a:ext cx="8379602" cy="41026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2588" tIns="104208" rIns="162588" bIns="104208" numCol="1" spcCol="1270" anchor="ctr" anchorCtr="0">
          <a:noAutofit/>
        </a:bodyPr>
        <a:lstStyle/>
        <a:p>
          <a:pPr marL="0" lvl="0" indent="0" algn="l" defTabSz="666750">
            <a:lnSpc>
              <a:spcPct val="90000"/>
            </a:lnSpc>
            <a:spcBef>
              <a:spcPct val="0"/>
            </a:spcBef>
            <a:spcAft>
              <a:spcPct val="35000"/>
            </a:spcAft>
            <a:buNone/>
          </a:pPr>
          <a:r>
            <a:rPr lang="en-US" sz="1500" kern="1200">
              <a:latin typeface="Times"/>
              <a:cs typeface="Times"/>
            </a:rPr>
            <a:t>Leveraging Technology for Inclusion</a:t>
          </a:r>
        </a:p>
      </dsp:txBody>
      <dsp:txXfrm>
        <a:off x="2094900" y="2174738"/>
        <a:ext cx="8379602" cy="410268"/>
      </dsp:txXfrm>
    </dsp:sp>
    <dsp:sp modelId="{054A0963-769A-4BAE-A8FF-84F570EB2F8C}">
      <dsp:nvSpPr>
        <dsp:cNvPr id="0" name=""/>
        <dsp:cNvSpPr/>
      </dsp:nvSpPr>
      <dsp:spPr>
        <a:xfrm>
          <a:off x="0" y="2174738"/>
          <a:ext cx="2094900" cy="410268"/>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855" tIns="40525" rIns="110855" bIns="40525" numCol="1" spcCol="1270" anchor="ctr" anchorCtr="0">
          <a:noAutofit/>
        </a:bodyPr>
        <a:lstStyle/>
        <a:p>
          <a:pPr marL="0" lvl="0" indent="0" algn="ctr" defTabSz="844550">
            <a:lnSpc>
              <a:spcPct val="90000"/>
            </a:lnSpc>
            <a:spcBef>
              <a:spcPct val="0"/>
            </a:spcBef>
            <a:spcAft>
              <a:spcPct val="35000"/>
            </a:spcAft>
            <a:buNone/>
          </a:pPr>
          <a:r>
            <a:rPr lang="en-US" sz="1900" kern="1200">
              <a:latin typeface="Times"/>
              <a:cs typeface="Times"/>
            </a:rPr>
            <a:t>Leveraging</a:t>
          </a:r>
        </a:p>
      </dsp:txBody>
      <dsp:txXfrm>
        <a:off x="0" y="2174738"/>
        <a:ext cx="2094900" cy="41026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F3D37D-D651-410B-A355-C4AC4902E23C}">
      <dsp:nvSpPr>
        <dsp:cNvPr id="0" name=""/>
        <dsp:cNvSpPr/>
      </dsp:nvSpPr>
      <dsp:spPr>
        <a:xfrm>
          <a:off x="296019" y="1328"/>
          <a:ext cx="3634597" cy="21807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rtl="0">
            <a:lnSpc>
              <a:spcPct val="90000"/>
            </a:lnSpc>
            <a:spcBef>
              <a:spcPct val="0"/>
            </a:spcBef>
            <a:spcAft>
              <a:spcPct val="35000"/>
            </a:spcAft>
            <a:buNone/>
          </a:pPr>
          <a:r>
            <a:rPr lang="en-US" sz="3000" kern="1200">
              <a:latin typeface="Times"/>
              <a:cs typeface="Times"/>
            </a:rPr>
            <a:t>Develop a Smart Database system.</a:t>
          </a:r>
        </a:p>
      </dsp:txBody>
      <dsp:txXfrm>
        <a:off x="296019" y="1328"/>
        <a:ext cx="3634597" cy="2180758"/>
      </dsp:txXfrm>
    </dsp:sp>
    <dsp:sp modelId="{9AAAC118-E159-4614-926A-5BF6DC0168B6}">
      <dsp:nvSpPr>
        <dsp:cNvPr id="0" name=""/>
        <dsp:cNvSpPr/>
      </dsp:nvSpPr>
      <dsp:spPr>
        <a:xfrm>
          <a:off x="4294076" y="1328"/>
          <a:ext cx="3634597" cy="21807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rtl="0">
            <a:lnSpc>
              <a:spcPct val="90000"/>
            </a:lnSpc>
            <a:spcBef>
              <a:spcPct val="0"/>
            </a:spcBef>
            <a:spcAft>
              <a:spcPct val="35000"/>
            </a:spcAft>
            <a:buNone/>
          </a:pPr>
          <a:r>
            <a:rPr lang="en-US" sz="3000" kern="1200">
              <a:latin typeface="Times"/>
              <a:cs typeface="Times"/>
            </a:rPr>
            <a:t>Implementing Inclusive Infrastructure Design of Educational institutions.</a:t>
          </a:r>
        </a:p>
      </dsp:txBody>
      <dsp:txXfrm>
        <a:off x="4294076" y="1328"/>
        <a:ext cx="3634597" cy="2180758"/>
      </dsp:txXfrm>
    </dsp:sp>
    <dsp:sp modelId="{356C177C-06E1-4AA0-9BB6-FBB266D3F0D0}">
      <dsp:nvSpPr>
        <dsp:cNvPr id="0" name=""/>
        <dsp:cNvSpPr/>
      </dsp:nvSpPr>
      <dsp:spPr>
        <a:xfrm>
          <a:off x="8292133" y="1328"/>
          <a:ext cx="3634597" cy="21807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rtl="0">
            <a:lnSpc>
              <a:spcPct val="90000"/>
            </a:lnSpc>
            <a:spcBef>
              <a:spcPct val="0"/>
            </a:spcBef>
            <a:spcAft>
              <a:spcPct val="35000"/>
            </a:spcAft>
            <a:buNone/>
          </a:pPr>
          <a:r>
            <a:rPr lang="en-US" sz="3000" kern="1200">
              <a:latin typeface="Times"/>
              <a:cs typeface="Times"/>
            </a:rPr>
            <a:t>Professional Training Program</a:t>
          </a:r>
        </a:p>
      </dsp:txBody>
      <dsp:txXfrm>
        <a:off x="8292133" y="1328"/>
        <a:ext cx="3634597" cy="2180758"/>
      </dsp:txXfrm>
    </dsp:sp>
    <dsp:sp modelId="{081ECF86-8E38-4B77-AB43-9186A5F79636}">
      <dsp:nvSpPr>
        <dsp:cNvPr id="0" name=""/>
        <dsp:cNvSpPr/>
      </dsp:nvSpPr>
      <dsp:spPr>
        <a:xfrm>
          <a:off x="296019" y="2545546"/>
          <a:ext cx="3634597" cy="21807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rtl="0">
            <a:lnSpc>
              <a:spcPct val="90000"/>
            </a:lnSpc>
            <a:spcBef>
              <a:spcPct val="0"/>
            </a:spcBef>
            <a:spcAft>
              <a:spcPct val="35000"/>
            </a:spcAft>
            <a:buNone/>
          </a:pPr>
          <a:r>
            <a:rPr lang="en-US" sz="3000" kern="1200">
              <a:latin typeface="Times"/>
              <a:cs typeface="Times"/>
            </a:rPr>
            <a:t>Encouraging Corporate Social Responsibility activities.</a:t>
          </a:r>
        </a:p>
      </dsp:txBody>
      <dsp:txXfrm>
        <a:off x="296019" y="2545546"/>
        <a:ext cx="3634597" cy="2180758"/>
      </dsp:txXfrm>
    </dsp:sp>
    <dsp:sp modelId="{0CCC4C9B-765B-DD41-9032-3BFEDF62A55D}">
      <dsp:nvSpPr>
        <dsp:cNvPr id="0" name=""/>
        <dsp:cNvSpPr/>
      </dsp:nvSpPr>
      <dsp:spPr>
        <a:xfrm>
          <a:off x="4294076" y="2545546"/>
          <a:ext cx="3634597" cy="21807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rtl="0">
            <a:lnSpc>
              <a:spcPct val="90000"/>
            </a:lnSpc>
            <a:spcBef>
              <a:spcPct val="0"/>
            </a:spcBef>
            <a:spcAft>
              <a:spcPct val="35000"/>
            </a:spcAft>
            <a:buNone/>
          </a:pPr>
          <a:r>
            <a:rPr lang="en-US" sz="3000" kern="1200">
              <a:latin typeface="Times"/>
              <a:cs typeface="Times"/>
            </a:rPr>
            <a:t>Introduce business incubation programs.</a:t>
          </a:r>
        </a:p>
      </dsp:txBody>
      <dsp:txXfrm>
        <a:off x="4294076" y="2545546"/>
        <a:ext cx="3634597" cy="2180758"/>
      </dsp:txXfrm>
    </dsp:sp>
    <dsp:sp modelId="{D8AADC66-26E2-4603-9EAC-FC4779AE933E}">
      <dsp:nvSpPr>
        <dsp:cNvPr id="0" name=""/>
        <dsp:cNvSpPr/>
      </dsp:nvSpPr>
      <dsp:spPr>
        <a:xfrm>
          <a:off x="8292133" y="2545546"/>
          <a:ext cx="3634597" cy="21807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rtl="0">
            <a:lnSpc>
              <a:spcPct val="90000"/>
            </a:lnSpc>
            <a:spcBef>
              <a:spcPct val="0"/>
            </a:spcBef>
            <a:spcAft>
              <a:spcPct val="35000"/>
            </a:spcAft>
            <a:buNone/>
          </a:pPr>
          <a:r>
            <a:rPr lang="en-US" sz="3000" kern="1200">
              <a:latin typeface="Times"/>
              <a:cs typeface="Times"/>
            </a:rPr>
            <a:t>Creating rewards in High-Performing Areas.</a:t>
          </a:r>
        </a:p>
      </dsp:txBody>
      <dsp:txXfrm>
        <a:off x="8292133" y="2545546"/>
        <a:ext cx="3634597" cy="218075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31C625-F7F1-4F7A-840A-99F1AE92E6BB}">
      <dsp:nvSpPr>
        <dsp:cNvPr id="0" name=""/>
        <dsp:cNvSpPr/>
      </dsp:nvSpPr>
      <dsp:spPr>
        <a:xfrm>
          <a:off x="0" y="590"/>
          <a:ext cx="7845083" cy="138246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DC3654C-CC2F-48DB-9002-9B585339997D}">
      <dsp:nvSpPr>
        <dsp:cNvPr id="0" name=""/>
        <dsp:cNvSpPr/>
      </dsp:nvSpPr>
      <dsp:spPr>
        <a:xfrm>
          <a:off x="418196" y="311645"/>
          <a:ext cx="760356" cy="7603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65DD32B-D469-41A2-9BB0-F4FF7B5D4077}">
      <dsp:nvSpPr>
        <dsp:cNvPr id="0" name=""/>
        <dsp:cNvSpPr/>
      </dsp:nvSpPr>
      <dsp:spPr>
        <a:xfrm>
          <a:off x="1596748" y="590"/>
          <a:ext cx="6248334" cy="1382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6311" tIns="146311" rIns="146311" bIns="146311" numCol="1" spcCol="1270" anchor="ctr" anchorCtr="0">
          <a:noAutofit/>
        </a:bodyPr>
        <a:lstStyle/>
        <a:p>
          <a:pPr marL="0" lvl="0" indent="0" algn="l" defTabSz="1111250">
            <a:lnSpc>
              <a:spcPct val="100000"/>
            </a:lnSpc>
            <a:spcBef>
              <a:spcPct val="0"/>
            </a:spcBef>
            <a:spcAft>
              <a:spcPct val="35000"/>
            </a:spcAft>
            <a:buNone/>
          </a:pPr>
          <a:r>
            <a:rPr lang="en-US" sz="2500" kern="1200">
              <a:latin typeface="Times"/>
              <a:cs typeface="Times"/>
            </a:rPr>
            <a:t>Early</a:t>
          </a:r>
          <a:r>
            <a:rPr lang="en-US" sz="2500" kern="1200" baseline="0">
              <a:latin typeface="Times"/>
              <a:cs typeface="Times"/>
            </a:rPr>
            <a:t> Childhood Education</a:t>
          </a:r>
          <a:endParaRPr lang="en-US" sz="2500" kern="1200">
            <a:latin typeface="Times"/>
            <a:cs typeface="Times"/>
          </a:endParaRPr>
        </a:p>
      </dsp:txBody>
      <dsp:txXfrm>
        <a:off x="1596748" y="590"/>
        <a:ext cx="6248334" cy="1382466"/>
      </dsp:txXfrm>
    </dsp:sp>
    <dsp:sp modelId="{56FD681A-BDFB-4B77-9B06-36A062A057A2}">
      <dsp:nvSpPr>
        <dsp:cNvPr id="0" name=""/>
        <dsp:cNvSpPr/>
      </dsp:nvSpPr>
      <dsp:spPr>
        <a:xfrm>
          <a:off x="0" y="1728673"/>
          <a:ext cx="7845083" cy="138246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3E911FE-CEFE-44B9-BF9E-A4D9B4321F42}">
      <dsp:nvSpPr>
        <dsp:cNvPr id="0" name=""/>
        <dsp:cNvSpPr/>
      </dsp:nvSpPr>
      <dsp:spPr>
        <a:xfrm>
          <a:off x="418196" y="2039728"/>
          <a:ext cx="760356" cy="760356"/>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64BAD24-D69C-4C78-8468-98087DD4B5FB}">
      <dsp:nvSpPr>
        <dsp:cNvPr id="0" name=""/>
        <dsp:cNvSpPr/>
      </dsp:nvSpPr>
      <dsp:spPr>
        <a:xfrm>
          <a:off x="1596748" y="1728673"/>
          <a:ext cx="6248334" cy="1382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6311" tIns="146311" rIns="146311" bIns="146311" numCol="1" spcCol="1270" anchor="ctr" anchorCtr="0">
          <a:noAutofit/>
        </a:bodyPr>
        <a:lstStyle/>
        <a:p>
          <a:pPr marL="0" lvl="0" indent="0" algn="l" defTabSz="1111250">
            <a:lnSpc>
              <a:spcPct val="100000"/>
            </a:lnSpc>
            <a:spcBef>
              <a:spcPct val="0"/>
            </a:spcBef>
            <a:spcAft>
              <a:spcPct val="35000"/>
            </a:spcAft>
            <a:buNone/>
          </a:pPr>
          <a:r>
            <a:rPr lang="en-US" sz="2500" b="0" i="0" kern="1200">
              <a:latin typeface="Times"/>
              <a:cs typeface="Times"/>
            </a:rPr>
            <a:t>Implementing SEZs</a:t>
          </a:r>
          <a:endParaRPr lang="en-US" sz="2500" b="0" i="0" kern="1200">
            <a:effectLst/>
            <a:latin typeface="Times"/>
            <a:cs typeface="Times"/>
          </a:endParaRPr>
        </a:p>
      </dsp:txBody>
      <dsp:txXfrm>
        <a:off x="1596748" y="1728673"/>
        <a:ext cx="6248334" cy="1382466"/>
      </dsp:txXfrm>
    </dsp:sp>
    <dsp:sp modelId="{DFA347A4-87FF-4B30-9A1F-BB06F1A9E22B}">
      <dsp:nvSpPr>
        <dsp:cNvPr id="0" name=""/>
        <dsp:cNvSpPr/>
      </dsp:nvSpPr>
      <dsp:spPr>
        <a:xfrm>
          <a:off x="0" y="3456756"/>
          <a:ext cx="7845083" cy="138246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365DA94-B56B-4E6A-B373-8512B61EA39E}">
      <dsp:nvSpPr>
        <dsp:cNvPr id="0" name=""/>
        <dsp:cNvSpPr/>
      </dsp:nvSpPr>
      <dsp:spPr>
        <a:xfrm>
          <a:off x="418196" y="3767811"/>
          <a:ext cx="760356" cy="760356"/>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32FD97-F43B-447D-8115-64B84A36983C}">
      <dsp:nvSpPr>
        <dsp:cNvPr id="0" name=""/>
        <dsp:cNvSpPr/>
      </dsp:nvSpPr>
      <dsp:spPr>
        <a:xfrm>
          <a:off x="1596748" y="3456756"/>
          <a:ext cx="6248334" cy="1382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6311" tIns="146311" rIns="146311" bIns="146311" numCol="1" spcCol="1270" anchor="ctr" anchorCtr="0">
          <a:noAutofit/>
        </a:bodyPr>
        <a:lstStyle/>
        <a:p>
          <a:pPr marL="0" lvl="0" indent="0" algn="l" defTabSz="1111250">
            <a:lnSpc>
              <a:spcPct val="100000"/>
            </a:lnSpc>
            <a:spcBef>
              <a:spcPct val="0"/>
            </a:spcBef>
            <a:spcAft>
              <a:spcPct val="35000"/>
            </a:spcAft>
            <a:buNone/>
          </a:pPr>
          <a:r>
            <a:rPr lang="en-US" sz="2500" b="0" i="0" kern="1200">
              <a:effectLst/>
              <a:latin typeface="Times"/>
              <a:cs typeface="Times"/>
            </a:rPr>
            <a:t>Performing</a:t>
          </a:r>
          <a:r>
            <a:rPr lang="en-US" sz="2500" b="0" i="0" kern="1200" baseline="0">
              <a:effectLst/>
              <a:latin typeface="Times"/>
              <a:cs typeface="Times"/>
            </a:rPr>
            <a:t> Implicit bias test for students in different SES schools.</a:t>
          </a:r>
          <a:endParaRPr lang="en-US" sz="2500" b="0" i="0" kern="1200">
            <a:effectLst/>
            <a:latin typeface="Times"/>
            <a:cs typeface="Times"/>
          </a:endParaRPr>
        </a:p>
      </dsp:txBody>
      <dsp:txXfrm>
        <a:off x="1596748" y="3456756"/>
        <a:ext cx="6248334" cy="138246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41DFF3-2D67-410E-8053-CE2646CFF3C6}">
      <dsp:nvSpPr>
        <dsp:cNvPr id="0" name=""/>
        <dsp:cNvSpPr/>
      </dsp:nvSpPr>
      <dsp:spPr>
        <a:xfrm>
          <a:off x="1569016" y="1512"/>
          <a:ext cx="6276066" cy="155025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773" tIns="393764" rIns="121773" bIns="393764" numCol="1" spcCol="1270" anchor="ctr" anchorCtr="0">
          <a:noAutofit/>
        </a:bodyPr>
        <a:lstStyle/>
        <a:p>
          <a:pPr marL="0" lvl="0" indent="0" algn="l" defTabSz="844550">
            <a:lnSpc>
              <a:spcPct val="90000"/>
            </a:lnSpc>
            <a:spcBef>
              <a:spcPct val="0"/>
            </a:spcBef>
            <a:spcAft>
              <a:spcPct val="35000"/>
            </a:spcAft>
            <a:buNone/>
          </a:pPr>
          <a:r>
            <a:rPr lang="en-US" sz="1900" kern="1200">
              <a:latin typeface="Times"/>
              <a:cs typeface="Times"/>
            </a:rPr>
            <a:t>Utilize Hybrid Models like Ensemble Methods to enhance prediction accuracy by combining strengths of different algorithms.</a:t>
          </a:r>
        </a:p>
      </dsp:txBody>
      <dsp:txXfrm>
        <a:off x="1569016" y="1512"/>
        <a:ext cx="6276066" cy="1550252"/>
      </dsp:txXfrm>
    </dsp:sp>
    <dsp:sp modelId="{B053B543-1DC0-40B3-B078-B46778513B57}">
      <dsp:nvSpPr>
        <dsp:cNvPr id="0" name=""/>
        <dsp:cNvSpPr/>
      </dsp:nvSpPr>
      <dsp:spPr>
        <a:xfrm>
          <a:off x="0" y="1512"/>
          <a:ext cx="1569016" cy="1550252"/>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027" tIns="153131" rIns="83027" bIns="153131" numCol="1" spcCol="1270" anchor="ctr" anchorCtr="0">
          <a:noAutofit/>
        </a:bodyPr>
        <a:lstStyle/>
        <a:p>
          <a:pPr marL="0" lvl="0" indent="0" algn="ctr" defTabSz="1022350">
            <a:lnSpc>
              <a:spcPct val="90000"/>
            </a:lnSpc>
            <a:spcBef>
              <a:spcPct val="0"/>
            </a:spcBef>
            <a:spcAft>
              <a:spcPct val="35000"/>
            </a:spcAft>
            <a:buNone/>
          </a:pPr>
          <a:r>
            <a:rPr lang="en-US" sz="2300" kern="1200">
              <a:latin typeface="Times"/>
              <a:cs typeface="Times"/>
            </a:rPr>
            <a:t>Utilize</a:t>
          </a:r>
        </a:p>
      </dsp:txBody>
      <dsp:txXfrm>
        <a:off x="0" y="1512"/>
        <a:ext cx="1569016" cy="1550252"/>
      </dsp:txXfrm>
    </dsp:sp>
    <dsp:sp modelId="{8FB806E6-2A97-46CA-A577-AD3669873668}">
      <dsp:nvSpPr>
        <dsp:cNvPr id="0" name=""/>
        <dsp:cNvSpPr/>
      </dsp:nvSpPr>
      <dsp:spPr>
        <a:xfrm>
          <a:off x="1569016" y="1644780"/>
          <a:ext cx="6276066" cy="155025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773" tIns="393764" rIns="121773" bIns="393764" numCol="1" spcCol="1270" anchor="ctr" anchorCtr="0">
          <a:noAutofit/>
        </a:bodyPr>
        <a:lstStyle/>
        <a:p>
          <a:pPr marL="0" lvl="0" indent="0" algn="l" defTabSz="844550">
            <a:lnSpc>
              <a:spcPct val="90000"/>
            </a:lnSpc>
            <a:spcBef>
              <a:spcPct val="0"/>
            </a:spcBef>
            <a:spcAft>
              <a:spcPct val="35000"/>
            </a:spcAft>
            <a:buNone/>
          </a:pPr>
          <a:r>
            <a:rPr lang="en-US" sz="1900" kern="1200">
              <a:latin typeface="Times"/>
              <a:cs typeface="Times"/>
            </a:rPr>
            <a:t>Apply Natural Language Processing (NLP) for sentiment analysis and topic modeling to understand community issues and social cohesion</a:t>
          </a:r>
        </a:p>
      </dsp:txBody>
      <dsp:txXfrm>
        <a:off x="1569016" y="1644780"/>
        <a:ext cx="6276066" cy="1550252"/>
      </dsp:txXfrm>
    </dsp:sp>
    <dsp:sp modelId="{91990A4E-AA02-4FC5-B5FC-3795EDC3C58F}">
      <dsp:nvSpPr>
        <dsp:cNvPr id="0" name=""/>
        <dsp:cNvSpPr/>
      </dsp:nvSpPr>
      <dsp:spPr>
        <a:xfrm>
          <a:off x="0" y="1644780"/>
          <a:ext cx="1569016" cy="1550252"/>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027" tIns="153131" rIns="83027" bIns="153131" numCol="1" spcCol="1270" anchor="ctr" anchorCtr="0">
          <a:noAutofit/>
        </a:bodyPr>
        <a:lstStyle/>
        <a:p>
          <a:pPr marL="0" lvl="0" indent="0" algn="ctr" defTabSz="1022350">
            <a:lnSpc>
              <a:spcPct val="90000"/>
            </a:lnSpc>
            <a:spcBef>
              <a:spcPct val="0"/>
            </a:spcBef>
            <a:spcAft>
              <a:spcPct val="35000"/>
            </a:spcAft>
            <a:buNone/>
          </a:pPr>
          <a:r>
            <a:rPr lang="en-US" sz="2300" kern="1200">
              <a:latin typeface="Times"/>
              <a:cs typeface="Times"/>
            </a:rPr>
            <a:t>Apply</a:t>
          </a:r>
        </a:p>
      </dsp:txBody>
      <dsp:txXfrm>
        <a:off x="0" y="1644780"/>
        <a:ext cx="1569016" cy="1550252"/>
      </dsp:txXfrm>
    </dsp:sp>
    <dsp:sp modelId="{F8DA1FC2-D889-44FF-9830-D054C55F127D}">
      <dsp:nvSpPr>
        <dsp:cNvPr id="0" name=""/>
        <dsp:cNvSpPr/>
      </dsp:nvSpPr>
      <dsp:spPr>
        <a:xfrm>
          <a:off x="1569016" y="3288048"/>
          <a:ext cx="6276066" cy="155025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773" tIns="393764" rIns="121773" bIns="393764" numCol="1" spcCol="1270" anchor="ctr" anchorCtr="0">
          <a:noAutofit/>
        </a:bodyPr>
        <a:lstStyle/>
        <a:p>
          <a:pPr marL="0" lvl="0" indent="0" algn="l" defTabSz="844550">
            <a:lnSpc>
              <a:spcPct val="90000"/>
            </a:lnSpc>
            <a:spcBef>
              <a:spcPct val="0"/>
            </a:spcBef>
            <a:spcAft>
              <a:spcPct val="35000"/>
            </a:spcAft>
            <a:buNone/>
          </a:pPr>
          <a:r>
            <a:rPr lang="en-US" sz="1900" kern="1200">
              <a:latin typeface="Times"/>
              <a:cs typeface="Times"/>
            </a:rPr>
            <a:t>Incorporate Deep Learning Techniques, such as Neural Networks and CNNs, for capturing complex data patterns and spatial relationships.  </a:t>
          </a:r>
        </a:p>
      </dsp:txBody>
      <dsp:txXfrm>
        <a:off x="1569016" y="3288048"/>
        <a:ext cx="6276066" cy="1550252"/>
      </dsp:txXfrm>
    </dsp:sp>
    <dsp:sp modelId="{48A08357-9D37-44A2-9DB6-381E05BC2CCB}">
      <dsp:nvSpPr>
        <dsp:cNvPr id="0" name=""/>
        <dsp:cNvSpPr/>
      </dsp:nvSpPr>
      <dsp:spPr>
        <a:xfrm>
          <a:off x="0" y="3288048"/>
          <a:ext cx="1569016" cy="1550252"/>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027" tIns="153131" rIns="83027" bIns="153131" numCol="1" spcCol="1270" anchor="ctr" anchorCtr="0">
          <a:noAutofit/>
        </a:bodyPr>
        <a:lstStyle/>
        <a:p>
          <a:pPr marL="0" lvl="0" indent="0" algn="ctr" defTabSz="1022350">
            <a:lnSpc>
              <a:spcPct val="90000"/>
            </a:lnSpc>
            <a:spcBef>
              <a:spcPct val="0"/>
            </a:spcBef>
            <a:spcAft>
              <a:spcPct val="35000"/>
            </a:spcAft>
            <a:buNone/>
          </a:pPr>
          <a:r>
            <a:rPr lang="en-US" sz="2300" kern="1200">
              <a:latin typeface="Times"/>
              <a:cs typeface="Times"/>
            </a:rPr>
            <a:t>Incorporate</a:t>
          </a:r>
        </a:p>
      </dsp:txBody>
      <dsp:txXfrm>
        <a:off x="0" y="3288048"/>
        <a:ext cx="1569016" cy="155025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png>
</file>

<file path=ppt/media/image14.png>
</file>

<file path=ppt/media/image15.jpeg>
</file>

<file path=ppt/media/image16.jpeg>
</file>

<file path=ppt/media/image17.png>
</file>

<file path=ppt/media/image18.png>
</file>

<file path=ppt/media/image19.png>
</file>

<file path=ppt/media/image20.svg>
</file>

<file path=ppt/media/image21.jpeg>
</file>

<file path=ppt/media/image22.png>
</file>

<file path=ppt/media/image23.png>
</file>

<file path=ppt/media/image24.svg>
</file>

<file path=ppt/media/image25.jpe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0D8316-74B3-4C33-BFE4-E360CD5C4FC6}" type="datetimeFigureOut">
              <a:rPr lang="en-US" smtClean="0"/>
              <a:t>3/21/2024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0BD0B4-2D23-440B-ADFE-ED1D549A7F33}" type="slidenum">
              <a:rPr lang="en-US" smtClean="0"/>
              <a:t>‹#›</a:t>
            </a:fld>
            <a:endParaRPr lang="en-US"/>
          </a:p>
        </p:txBody>
      </p:sp>
    </p:spTree>
    <p:extLst>
      <p:ext uri="{BB962C8B-B14F-4D97-AF65-F5344CB8AC3E}">
        <p14:creationId xmlns:p14="http://schemas.microsoft.com/office/powerpoint/2010/main" val="2219049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the decisionmaker.  We honestly can’t tell you what you can and cannot do.  We can advise you against doing something but the ultimate decision is yours. </a:t>
            </a:r>
          </a:p>
          <a:p>
            <a:endParaRPr lang="en-US"/>
          </a:p>
          <a:p>
            <a:r>
              <a:rPr lang="en-US"/>
              <a:t>Empower and support departments with legal risks and implications with </a:t>
            </a:r>
            <a:r>
              <a:rPr lang="en-US" b="1" i="1" u="sng"/>
              <a:t>decisions you are making</a:t>
            </a:r>
            <a:r>
              <a:rPr lang="en-US"/>
              <a:t>.</a:t>
            </a:r>
          </a:p>
        </p:txBody>
      </p:sp>
      <p:sp>
        <p:nvSpPr>
          <p:cNvPr id="4" name="Slide Number Placeholder 3"/>
          <p:cNvSpPr>
            <a:spLocks noGrp="1"/>
          </p:cNvSpPr>
          <p:nvPr>
            <p:ph type="sldNum" sz="quarter" idx="10"/>
          </p:nvPr>
        </p:nvSpPr>
        <p:spPr/>
        <p:txBody>
          <a:bodyPr/>
          <a:lstStyle/>
          <a:p>
            <a:fld id="{45511574-AE1B-4B11-B934-851B04D5221D}" type="slidenum">
              <a:rPr lang="en-US" smtClean="0"/>
              <a:t>2</a:t>
            </a:fld>
            <a:endParaRPr lang="en-US"/>
          </a:p>
        </p:txBody>
      </p:sp>
    </p:spTree>
    <p:extLst>
      <p:ext uri="{BB962C8B-B14F-4D97-AF65-F5344CB8AC3E}">
        <p14:creationId xmlns:p14="http://schemas.microsoft.com/office/powerpoint/2010/main" val="3684932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the decisionmaker.  We honestly can’t tell you what you can and cannot do.  We can advise you against doing something but the ultimate decision is yours. </a:t>
            </a:r>
          </a:p>
          <a:p>
            <a:endParaRPr lang="en-US"/>
          </a:p>
          <a:p>
            <a:r>
              <a:rPr lang="en-US"/>
              <a:t>Empower and support departments with legal risks and implications with </a:t>
            </a:r>
            <a:r>
              <a:rPr lang="en-US" b="1" i="1" u="sng"/>
              <a:t>decisions you are making</a:t>
            </a:r>
            <a:r>
              <a:rPr lang="en-US"/>
              <a:t>.</a:t>
            </a:r>
          </a:p>
        </p:txBody>
      </p:sp>
      <p:sp>
        <p:nvSpPr>
          <p:cNvPr id="4" name="Slide Number Placeholder 3"/>
          <p:cNvSpPr>
            <a:spLocks noGrp="1"/>
          </p:cNvSpPr>
          <p:nvPr>
            <p:ph type="sldNum" sz="quarter" idx="10"/>
          </p:nvPr>
        </p:nvSpPr>
        <p:spPr/>
        <p:txBody>
          <a:bodyPr/>
          <a:lstStyle/>
          <a:p>
            <a:fld id="{45511574-AE1B-4B11-B934-851B04D5221D}" type="slidenum">
              <a:rPr lang="en-US" smtClean="0"/>
              <a:t>4</a:t>
            </a:fld>
            <a:endParaRPr lang="en-US"/>
          </a:p>
        </p:txBody>
      </p:sp>
    </p:spTree>
    <p:extLst>
      <p:ext uri="{BB962C8B-B14F-4D97-AF65-F5344CB8AC3E}">
        <p14:creationId xmlns:p14="http://schemas.microsoft.com/office/powerpoint/2010/main" val="1985643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the decisionmaker.  We honestly can’t tell you what you can and cannot do.  We can advise you against doing something but the ultimate decision is yours. </a:t>
            </a:r>
          </a:p>
          <a:p>
            <a:endParaRPr lang="en-US"/>
          </a:p>
          <a:p>
            <a:r>
              <a:rPr lang="en-US"/>
              <a:t>Empower and support departments with legal risks and implications with </a:t>
            </a:r>
            <a:r>
              <a:rPr lang="en-US" b="1" i="1" u="sng"/>
              <a:t>decisions you are making</a:t>
            </a:r>
            <a:r>
              <a:rPr lang="en-US"/>
              <a:t>.</a:t>
            </a:r>
          </a:p>
        </p:txBody>
      </p:sp>
      <p:sp>
        <p:nvSpPr>
          <p:cNvPr id="4" name="Slide Number Placeholder 3"/>
          <p:cNvSpPr>
            <a:spLocks noGrp="1"/>
          </p:cNvSpPr>
          <p:nvPr>
            <p:ph type="sldNum" sz="quarter" idx="10"/>
          </p:nvPr>
        </p:nvSpPr>
        <p:spPr/>
        <p:txBody>
          <a:bodyPr/>
          <a:lstStyle/>
          <a:p>
            <a:fld id="{45511574-AE1B-4B11-B934-851B04D5221D}" type="slidenum">
              <a:rPr lang="en-US" smtClean="0"/>
              <a:t>8</a:t>
            </a:fld>
            <a:endParaRPr lang="en-US"/>
          </a:p>
        </p:txBody>
      </p:sp>
    </p:spTree>
    <p:extLst>
      <p:ext uri="{BB962C8B-B14F-4D97-AF65-F5344CB8AC3E}">
        <p14:creationId xmlns:p14="http://schemas.microsoft.com/office/powerpoint/2010/main" val="303648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5511574-AE1B-4B11-B934-851B04D5221D}" type="slidenum">
              <a:rPr lang="en-US" smtClean="0"/>
              <a:t>9</a:t>
            </a:fld>
            <a:endParaRPr lang="en-US"/>
          </a:p>
        </p:txBody>
      </p:sp>
    </p:spTree>
    <p:extLst>
      <p:ext uri="{BB962C8B-B14F-4D97-AF65-F5344CB8AC3E}">
        <p14:creationId xmlns:p14="http://schemas.microsoft.com/office/powerpoint/2010/main" val="28131421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the decisionmaker.  We honestly can’t tell you what you can and cannot do.  We can advise you against doing something but the ultimate decision is yours. </a:t>
            </a:r>
          </a:p>
          <a:p>
            <a:endParaRPr lang="en-US"/>
          </a:p>
          <a:p>
            <a:r>
              <a:rPr lang="en-US"/>
              <a:t>Empower and support departments with legal risks and implications with </a:t>
            </a:r>
            <a:r>
              <a:rPr lang="en-US" b="1" i="1" u="sng"/>
              <a:t>decisions you are making</a:t>
            </a:r>
            <a:r>
              <a:rPr lang="en-US"/>
              <a:t>.</a:t>
            </a:r>
          </a:p>
        </p:txBody>
      </p:sp>
      <p:sp>
        <p:nvSpPr>
          <p:cNvPr id="4" name="Slide Number Placeholder 3"/>
          <p:cNvSpPr>
            <a:spLocks noGrp="1"/>
          </p:cNvSpPr>
          <p:nvPr>
            <p:ph type="sldNum" sz="quarter" idx="10"/>
          </p:nvPr>
        </p:nvSpPr>
        <p:spPr/>
        <p:txBody>
          <a:bodyPr/>
          <a:lstStyle/>
          <a:p>
            <a:fld id="{45511574-AE1B-4B11-B934-851B04D5221D}" type="slidenum">
              <a:rPr lang="en-US" smtClean="0"/>
              <a:t>10</a:t>
            </a:fld>
            <a:endParaRPr lang="en-US"/>
          </a:p>
        </p:txBody>
      </p:sp>
    </p:spTree>
    <p:extLst>
      <p:ext uri="{BB962C8B-B14F-4D97-AF65-F5344CB8AC3E}">
        <p14:creationId xmlns:p14="http://schemas.microsoft.com/office/powerpoint/2010/main" val="3367434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the decisionmaker.  We honestly can’t tell you what you can and cannot do.  We can advise you against doing something but the ultimate decision is yours. </a:t>
            </a:r>
          </a:p>
          <a:p>
            <a:endParaRPr lang="en-US"/>
          </a:p>
          <a:p>
            <a:r>
              <a:rPr lang="en-US"/>
              <a:t>Empower and support departments with legal risks and implications with </a:t>
            </a:r>
            <a:r>
              <a:rPr lang="en-US" b="1" i="1" u="sng"/>
              <a:t>decisions you are making</a:t>
            </a:r>
            <a:r>
              <a:rPr lang="en-US"/>
              <a:t>.</a:t>
            </a:r>
          </a:p>
        </p:txBody>
      </p:sp>
      <p:sp>
        <p:nvSpPr>
          <p:cNvPr id="4" name="Slide Number Placeholder 3"/>
          <p:cNvSpPr>
            <a:spLocks noGrp="1"/>
          </p:cNvSpPr>
          <p:nvPr>
            <p:ph type="sldNum" sz="quarter" idx="10"/>
          </p:nvPr>
        </p:nvSpPr>
        <p:spPr/>
        <p:txBody>
          <a:bodyPr/>
          <a:lstStyle/>
          <a:p>
            <a:fld id="{45511574-AE1B-4B11-B934-851B04D5221D}" type="slidenum">
              <a:rPr lang="en-US" smtClean="0"/>
              <a:t>11</a:t>
            </a:fld>
            <a:endParaRPr lang="en-US"/>
          </a:p>
        </p:txBody>
      </p:sp>
    </p:spTree>
    <p:extLst>
      <p:ext uri="{BB962C8B-B14F-4D97-AF65-F5344CB8AC3E}">
        <p14:creationId xmlns:p14="http://schemas.microsoft.com/office/powerpoint/2010/main" val="33777815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the decisionmaker.  We honestly can’t tell you what you can and cannot do.  We can advise you against doing something but the ultimate decision is yours. </a:t>
            </a:r>
          </a:p>
          <a:p>
            <a:endParaRPr lang="en-US"/>
          </a:p>
          <a:p>
            <a:r>
              <a:rPr lang="en-US"/>
              <a:t>Empower and support departments with legal risks and implications with </a:t>
            </a:r>
            <a:r>
              <a:rPr lang="en-US" b="1" i="1" u="sng"/>
              <a:t>decisions you are making</a:t>
            </a:r>
            <a:r>
              <a:rPr lang="en-US"/>
              <a:t>.</a:t>
            </a:r>
          </a:p>
        </p:txBody>
      </p:sp>
      <p:sp>
        <p:nvSpPr>
          <p:cNvPr id="4" name="Slide Number Placeholder 3"/>
          <p:cNvSpPr>
            <a:spLocks noGrp="1"/>
          </p:cNvSpPr>
          <p:nvPr>
            <p:ph type="sldNum" sz="quarter" idx="10"/>
          </p:nvPr>
        </p:nvSpPr>
        <p:spPr/>
        <p:txBody>
          <a:bodyPr/>
          <a:lstStyle/>
          <a:p>
            <a:fld id="{45511574-AE1B-4B11-B934-851B04D5221D}" type="slidenum">
              <a:rPr lang="en-US" smtClean="0"/>
              <a:t>12</a:t>
            </a:fld>
            <a:endParaRPr lang="en-US"/>
          </a:p>
        </p:txBody>
      </p:sp>
    </p:spTree>
    <p:extLst>
      <p:ext uri="{BB962C8B-B14F-4D97-AF65-F5344CB8AC3E}">
        <p14:creationId xmlns:p14="http://schemas.microsoft.com/office/powerpoint/2010/main" val="24896868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the decisionmaker.  We honestly can’t tell you what you can and cannot do.  We can advise you against doing something but the ultimate decision is yours. </a:t>
            </a:r>
          </a:p>
          <a:p>
            <a:endParaRPr lang="en-US"/>
          </a:p>
          <a:p>
            <a:r>
              <a:rPr lang="en-US"/>
              <a:t>Empower and support departments with legal risks and implications with </a:t>
            </a:r>
            <a:r>
              <a:rPr lang="en-US" b="1" i="1" u="sng"/>
              <a:t>decisions you are making</a:t>
            </a:r>
            <a:r>
              <a:rPr lang="en-US"/>
              <a:t>.</a:t>
            </a:r>
          </a:p>
        </p:txBody>
      </p:sp>
      <p:sp>
        <p:nvSpPr>
          <p:cNvPr id="4" name="Slide Number Placeholder 3"/>
          <p:cNvSpPr>
            <a:spLocks noGrp="1"/>
          </p:cNvSpPr>
          <p:nvPr>
            <p:ph type="sldNum" sz="quarter" idx="10"/>
          </p:nvPr>
        </p:nvSpPr>
        <p:spPr/>
        <p:txBody>
          <a:bodyPr/>
          <a:lstStyle/>
          <a:p>
            <a:fld id="{45511574-AE1B-4B11-B934-851B04D5221D}" type="slidenum">
              <a:rPr lang="en-US" smtClean="0"/>
              <a:t>22</a:t>
            </a:fld>
            <a:endParaRPr lang="en-US"/>
          </a:p>
        </p:txBody>
      </p:sp>
    </p:spTree>
    <p:extLst>
      <p:ext uri="{BB962C8B-B14F-4D97-AF65-F5344CB8AC3E}">
        <p14:creationId xmlns:p14="http://schemas.microsoft.com/office/powerpoint/2010/main" val="129957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6508B6D-97E9-4F7B-99BF-D90BDF9B99DD}" type="datetimeFigureOut">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0BA297-8D03-4C93-AF87-943C554E21F8}" type="slidenum">
              <a:rPr lang="en-US" smtClean="0"/>
              <a:t>‹#›</a:t>
            </a:fld>
            <a:endParaRPr lang="en-US"/>
          </a:p>
        </p:txBody>
      </p:sp>
    </p:spTree>
    <p:extLst>
      <p:ext uri="{BB962C8B-B14F-4D97-AF65-F5344CB8AC3E}">
        <p14:creationId xmlns:p14="http://schemas.microsoft.com/office/powerpoint/2010/main" val="23679986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508B6D-97E9-4F7B-99BF-D90BDF9B99DD}" type="datetimeFigureOut">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0BA297-8D03-4C93-AF87-943C554E21F8}" type="slidenum">
              <a:rPr lang="en-US" smtClean="0"/>
              <a:t>‹#›</a:t>
            </a:fld>
            <a:endParaRPr lang="en-US"/>
          </a:p>
        </p:txBody>
      </p:sp>
    </p:spTree>
    <p:extLst>
      <p:ext uri="{BB962C8B-B14F-4D97-AF65-F5344CB8AC3E}">
        <p14:creationId xmlns:p14="http://schemas.microsoft.com/office/powerpoint/2010/main" val="28342237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508B6D-97E9-4F7B-99BF-D90BDF9B99DD}" type="datetimeFigureOut">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0BA297-8D03-4C93-AF87-943C554E21F8}" type="slidenum">
              <a:rPr lang="en-US" smtClean="0"/>
              <a:t>‹#›</a:t>
            </a:fld>
            <a:endParaRPr lang="en-US"/>
          </a:p>
        </p:txBody>
      </p:sp>
    </p:spTree>
    <p:extLst>
      <p:ext uri="{BB962C8B-B14F-4D97-AF65-F5344CB8AC3E}">
        <p14:creationId xmlns:p14="http://schemas.microsoft.com/office/powerpoint/2010/main" val="967915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Title photo">
    <p:bg>
      <p:bgRef idx="1001">
        <a:schemeClr val="bg2"/>
      </p:bgRef>
    </p:bg>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0F739808-4725-B142-9FAB-65DB691EBEFA}"/>
              </a:ext>
            </a:extLst>
          </p:cNvPr>
          <p:cNvSpPr>
            <a:spLocks noGrp="1"/>
          </p:cNvSpPr>
          <p:nvPr>
            <p:ph type="pic" sz="quarter" idx="11" hasCustomPrompt="1"/>
          </p:nvPr>
        </p:nvSpPr>
        <p:spPr>
          <a:xfrm>
            <a:off x="6395720" y="0"/>
            <a:ext cx="5796279" cy="6858000"/>
          </a:xfrm>
          <a:blipFill>
            <a:blip r:embed="rId2"/>
            <a:stretch>
              <a:fillRect/>
            </a:stretch>
          </a:blipFill>
        </p:spPr>
        <p:txBody>
          <a:bodyPr lIns="0" bIns="1280160" anchor="ctr" anchorCtr="1">
            <a:noAutofit/>
          </a:bodyPr>
          <a:lstStyle>
            <a:lvl1pPr marL="0" indent="0" algn="ctr">
              <a:lnSpc>
                <a:spcPct val="150000"/>
              </a:lnSpc>
              <a:buFontTx/>
              <a:buNone/>
              <a:defRPr sz="1200" b="1" i="0">
                <a:solidFill>
                  <a:srgbClr val="000000"/>
                </a:solidFill>
                <a:latin typeface="Segoe UI Semibold" panose="020B0502040204020203" pitchFamily="34" charset="0"/>
                <a:cs typeface="Segoe UI Semibold" panose="020B0502040204020203" pitchFamily="34" charset="0"/>
              </a:defRPr>
            </a:lvl1pPr>
          </a:lstStyle>
          <a:p>
            <a:r>
              <a:rPr lang="en-US"/>
              <a:t>Drag &amp; drop your photo here</a:t>
            </a:r>
            <a:br>
              <a:rPr lang="en-US"/>
            </a:br>
            <a:r>
              <a:rPr lang="en-US"/>
              <a:t>or click or tap icon below to insert</a:t>
            </a:r>
          </a:p>
        </p:txBody>
      </p:sp>
      <p:sp>
        <p:nvSpPr>
          <p:cNvPr id="2" name="Title 1"/>
          <p:cNvSpPr>
            <a:spLocks noGrp="1"/>
          </p:cNvSpPr>
          <p:nvPr>
            <p:ph type="title" hasCustomPrompt="1"/>
          </p:nvPr>
        </p:nvSpPr>
        <p:spPr>
          <a:xfrm>
            <a:off x="585216" y="3035808"/>
            <a:ext cx="5163831"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
        <p:nvSpPr>
          <p:cNvPr id="6" name="Text Placeholder 5">
            <a:extLst>
              <a:ext uri="{FF2B5EF4-FFF2-40B4-BE49-F238E27FC236}">
                <a16:creationId xmlns:a16="http://schemas.microsoft.com/office/drawing/2014/main" id="{E6D55698-0CD2-C304-E1F5-229F83C15271}"/>
              </a:ext>
            </a:extLst>
          </p:cNvPr>
          <p:cNvSpPr>
            <a:spLocks noGrp="1"/>
          </p:cNvSpPr>
          <p:nvPr>
            <p:ph type="body" sz="quarter" idx="12" hasCustomPrompt="1"/>
          </p:nvPr>
        </p:nvSpPr>
        <p:spPr>
          <a:xfrm>
            <a:off x="585787" y="1885950"/>
            <a:ext cx="5163259" cy="307777"/>
          </a:xfrm>
        </p:spPr>
        <p:txBody>
          <a:bodyPr anchor="b"/>
          <a:lstStyle>
            <a:lvl1pPr marL="0" indent="0">
              <a:buNone/>
              <a:defRPr sz="2000">
                <a:latin typeface="+mj-lt"/>
              </a:defRPr>
            </a:lvl1pPr>
          </a:lstStyle>
          <a:p>
            <a:pPr lvl="0"/>
            <a:r>
              <a:rPr lang="en-US"/>
              <a:t>Subtitle</a:t>
            </a:r>
          </a:p>
        </p:txBody>
      </p:sp>
    </p:spTree>
    <p:extLst>
      <p:ext uri="{BB962C8B-B14F-4D97-AF65-F5344CB8AC3E}">
        <p14:creationId xmlns:p14="http://schemas.microsoft.com/office/powerpoint/2010/main" val="36692087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508B6D-97E9-4F7B-99BF-D90BDF9B99DD}" type="datetimeFigureOut">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0BA297-8D03-4C93-AF87-943C554E21F8}" type="slidenum">
              <a:rPr lang="en-US" smtClean="0"/>
              <a:t>‹#›</a:t>
            </a:fld>
            <a:endParaRPr lang="en-US"/>
          </a:p>
        </p:txBody>
      </p:sp>
    </p:spTree>
    <p:extLst>
      <p:ext uri="{BB962C8B-B14F-4D97-AF65-F5344CB8AC3E}">
        <p14:creationId xmlns:p14="http://schemas.microsoft.com/office/powerpoint/2010/main" val="2277697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6508B6D-97E9-4F7B-99BF-D90BDF9B99DD}" type="datetimeFigureOut">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0BA297-8D03-4C93-AF87-943C554E21F8}" type="slidenum">
              <a:rPr lang="en-US" smtClean="0"/>
              <a:t>‹#›</a:t>
            </a:fld>
            <a:endParaRPr lang="en-US"/>
          </a:p>
        </p:txBody>
      </p:sp>
    </p:spTree>
    <p:extLst>
      <p:ext uri="{BB962C8B-B14F-4D97-AF65-F5344CB8AC3E}">
        <p14:creationId xmlns:p14="http://schemas.microsoft.com/office/powerpoint/2010/main" val="36081658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6508B6D-97E9-4F7B-99BF-D90BDF9B99DD}" type="datetimeFigureOut">
              <a:rPr lang="en-US" smtClean="0"/>
              <a:t>3/21/2024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0BA297-8D03-4C93-AF87-943C554E21F8}" type="slidenum">
              <a:rPr lang="en-US" smtClean="0"/>
              <a:t>‹#›</a:t>
            </a:fld>
            <a:endParaRPr lang="en-US"/>
          </a:p>
        </p:txBody>
      </p:sp>
    </p:spTree>
    <p:extLst>
      <p:ext uri="{BB962C8B-B14F-4D97-AF65-F5344CB8AC3E}">
        <p14:creationId xmlns:p14="http://schemas.microsoft.com/office/powerpoint/2010/main" val="31533785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508B6D-97E9-4F7B-99BF-D90BDF9B99DD}" type="datetimeFigureOut">
              <a:rPr lang="en-US" smtClean="0"/>
              <a:t>3/21/2024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0BA297-8D03-4C93-AF87-943C554E21F8}" type="slidenum">
              <a:rPr lang="en-US" smtClean="0"/>
              <a:t>‹#›</a:t>
            </a:fld>
            <a:endParaRPr lang="en-US"/>
          </a:p>
        </p:txBody>
      </p:sp>
    </p:spTree>
    <p:extLst>
      <p:ext uri="{BB962C8B-B14F-4D97-AF65-F5344CB8AC3E}">
        <p14:creationId xmlns:p14="http://schemas.microsoft.com/office/powerpoint/2010/main" val="19134598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6508B6D-97E9-4F7B-99BF-D90BDF9B99DD}" type="datetimeFigureOut">
              <a:rPr lang="en-US" smtClean="0"/>
              <a:t>3/21/2024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0BA297-8D03-4C93-AF87-943C554E21F8}" type="slidenum">
              <a:rPr lang="en-US" smtClean="0"/>
              <a:t>‹#›</a:t>
            </a:fld>
            <a:endParaRPr lang="en-US"/>
          </a:p>
        </p:txBody>
      </p:sp>
    </p:spTree>
    <p:extLst>
      <p:ext uri="{BB962C8B-B14F-4D97-AF65-F5344CB8AC3E}">
        <p14:creationId xmlns:p14="http://schemas.microsoft.com/office/powerpoint/2010/main" val="2521700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508B6D-97E9-4F7B-99BF-D90BDF9B99DD}" type="datetimeFigureOut">
              <a:rPr lang="en-US" smtClean="0"/>
              <a:t>3/21/2024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0BA297-8D03-4C93-AF87-943C554E21F8}" type="slidenum">
              <a:rPr lang="en-US" smtClean="0"/>
              <a:t>‹#›</a:t>
            </a:fld>
            <a:endParaRPr lang="en-US"/>
          </a:p>
        </p:txBody>
      </p:sp>
    </p:spTree>
    <p:extLst>
      <p:ext uri="{BB962C8B-B14F-4D97-AF65-F5344CB8AC3E}">
        <p14:creationId xmlns:p14="http://schemas.microsoft.com/office/powerpoint/2010/main" val="40157021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6508B6D-97E9-4F7B-99BF-D90BDF9B99DD}" type="datetimeFigureOut">
              <a:rPr lang="en-US" smtClean="0"/>
              <a:t>3/21/2024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0BA297-8D03-4C93-AF87-943C554E21F8}" type="slidenum">
              <a:rPr lang="en-US" smtClean="0"/>
              <a:t>‹#›</a:t>
            </a:fld>
            <a:endParaRPr lang="en-US"/>
          </a:p>
        </p:txBody>
      </p:sp>
    </p:spTree>
    <p:extLst>
      <p:ext uri="{BB962C8B-B14F-4D97-AF65-F5344CB8AC3E}">
        <p14:creationId xmlns:p14="http://schemas.microsoft.com/office/powerpoint/2010/main" val="3503784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6508B6D-97E9-4F7B-99BF-D90BDF9B99DD}" type="datetimeFigureOut">
              <a:rPr lang="en-US" smtClean="0"/>
              <a:t>3/21/2024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0BA297-8D03-4C93-AF87-943C554E21F8}" type="slidenum">
              <a:rPr lang="en-US" smtClean="0"/>
              <a:t>‹#›</a:t>
            </a:fld>
            <a:endParaRPr lang="en-US"/>
          </a:p>
        </p:txBody>
      </p:sp>
    </p:spTree>
    <p:extLst>
      <p:ext uri="{BB962C8B-B14F-4D97-AF65-F5344CB8AC3E}">
        <p14:creationId xmlns:p14="http://schemas.microsoft.com/office/powerpoint/2010/main" val="51983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508B6D-97E9-4F7B-99BF-D90BDF9B99DD}" type="datetimeFigureOut">
              <a:rPr lang="en-US" smtClean="0"/>
              <a:t>3/21/2024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0BA297-8D03-4C93-AF87-943C554E21F8}" type="slidenum">
              <a:rPr lang="en-US" smtClean="0"/>
              <a:t>‹#›</a:t>
            </a:fld>
            <a:endParaRPr lang="en-US"/>
          </a:p>
        </p:txBody>
      </p:sp>
    </p:spTree>
    <p:extLst>
      <p:ext uri="{BB962C8B-B14F-4D97-AF65-F5344CB8AC3E}">
        <p14:creationId xmlns:p14="http://schemas.microsoft.com/office/powerpoint/2010/main" val="3278156246"/>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5.png"/><Relationship Id="rId7" Type="http://schemas.openxmlformats.org/officeDocument/2006/relationships/diagramColors" Target="../diagrams/colors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16.jpe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hyperlink" Target="https://data.humdata.org/dataset/social-capital-atla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https://data.hrsa.gov/data/download" TargetMode="External"/><Relationship Id="rId4" Type="http://schemas.openxmlformats.org/officeDocument/2006/relationships/hyperlink" Target="https://simplemaps.com/data/us-zips" TargetMode="External"/></Relationships>
</file>

<file path=ppt/slides/_rels/slide20.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10" Type="http://schemas.openxmlformats.org/officeDocument/2006/relationships/image" Target="../media/image4.png"/><Relationship Id="rId4" Type="http://schemas.openxmlformats.org/officeDocument/2006/relationships/diagramLayout" Target="../diagrams/layout4.xml"/><Relationship Id="rId9" Type="http://schemas.openxmlformats.org/officeDocument/2006/relationships/hyperlink" Target="https://pursuit.unimelb.edu.au/articles/why-is-school-connectedness-so-important" TargetMode="External"/></Relationships>
</file>

<file path=ppt/slides/_rels/slide21.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10" Type="http://schemas.openxmlformats.org/officeDocument/2006/relationships/image" Target="../media/image4.png"/><Relationship Id="rId4" Type="http://schemas.openxmlformats.org/officeDocument/2006/relationships/diagramLayout" Target="../diagrams/layout5.xml"/><Relationship Id="rId9" Type="http://schemas.openxmlformats.org/officeDocument/2006/relationships/hyperlink" Target="https://www.peoplemattersglobal.com/article/future-jobs/a-look-at-the-workplace-and-workforce-of-the-future-19584"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4.svg"/></Relationships>
</file>

<file path=ppt/slides/_rels/slide2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4">
            <a:extLst>
              <a:ext uri="{FF2B5EF4-FFF2-40B4-BE49-F238E27FC236}">
                <a16:creationId xmlns:a16="http://schemas.microsoft.com/office/drawing/2014/main" id="{D103743F-57D8-3944-BC14-F8E3BB25FD02}"/>
              </a:ext>
            </a:extLst>
          </p:cNvPr>
          <p:cNvPicPr>
            <a:picLocks noChangeAspect="1"/>
          </p:cNvPicPr>
          <p:nvPr/>
        </p:nvPicPr>
        <p:blipFill>
          <a:blip r:embed="rId2" cstate="screen">
            <a:extLst>
              <a:ext uri="{28A0092B-C50C-407E-A947-70E740481C1C}">
                <a14:useLocalDpi xmlns:a14="http://schemas.microsoft.com/office/drawing/2010/main"/>
              </a:ext>
            </a:extLst>
          </a:blip>
          <a:srcRect l="6166" r="6166"/>
          <a:stretch/>
        </p:blipFill>
        <p:spPr>
          <a:xfrm>
            <a:off x="7113587" y="1064992"/>
            <a:ext cx="5078413" cy="5793008"/>
          </a:xfrm>
          <a:prstGeom prst="rect">
            <a:avLst/>
          </a:prstGeom>
          <a:solidFill>
            <a:schemeClr val="bg1"/>
          </a:solidFill>
        </p:spPr>
      </p:pic>
      <p:sp>
        <p:nvSpPr>
          <p:cNvPr id="3" name="Rectangle 2">
            <a:extLst>
              <a:ext uri="{FF2B5EF4-FFF2-40B4-BE49-F238E27FC236}">
                <a16:creationId xmlns:a16="http://schemas.microsoft.com/office/drawing/2014/main" id="{1BD2FF6A-4B1D-46FF-A8B1-E9338C10D0B4}"/>
              </a:ext>
            </a:extLst>
          </p:cNvPr>
          <p:cNvSpPr/>
          <p:nvPr/>
        </p:nvSpPr>
        <p:spPr>
          <a:xfrm>
            <a:off x="0" y="1903115"/>
            <a:ext cx="12192213" cy="4994420"/>
          </a:xfrm>
          <a:prstGeom prst="rect">
            <a:avLst/>
          </a:prstGeom>
          <a:solidFill>
            <a:srgbClr val="20427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800">
              <a:latin typeface="+mj-lt"/>
              <a:ea typeface="Calibri" panose="020F0502020204030204" pitchFamily="34" charset="0"/>
              <a:cs typeface="Calibri" panose="020F0502020204030204" pitchFamily="34" charset="0"/>
            </a:endParaRPr>
          </a:p>
          <a:p>
            <a:pPr marL="0" indent="0" algn="ctr">
              <a:buNone/>
            </a:pPr>
            <a:r>
              <a:rPr lang="en-US" sz="2400" b="1">
                <a:solidFill>
                  <a:schemeClr val="bg1"/>
                </a:solidFill>
                <a:latin typeface="+mj-lt"/>
                <a:ea typeface="Calibri" panose="020F0502020204030204" pitchFamily="34" charset="0"/>
                <a:cs typeface="Calibri" panose="020F0502020204030204" pitchFamily="34" charset="0"/>
              </a:rPr>
              <a:t>Presented</a:t>
            </a:r>
            <a:br>
              <a:rPr lang="en-US" sz="2400" b="1">
                <a:solidFill>
                  <a:schemeClr val="bg1"/>
                </a:solidFill>
                <a:latin typeface="+mj-lt"/>
                <a:ea typeface="Calibri" panose="020F0502020204030204" pitchFamily="34" charset="0"/>
                <a:cs typeface="Calibri" panose="020F0502020204030204" pitchFamily="34" charset="0"/>
              </a:rPr>
            </a:br>
            <a:r>
              <a:rPr lang="en-US" sz="2400" b="1">
                <a:solidFill>
                  <a:schemeClr val="bg1"/>
                </a:solidFill>
                <a:latin typeface="+mj-lt"/>
                <a:ea typeface="Calibri" panose="020F0502020204030204" pitchFamily="34" charset="0"/>
                <a:cs typeface="Calibri" panose="020F0502020204030204" pitchFamily="34" charset="0"/>
              </a:rPr>
              <a:t>By</a:t>
            </a:r>
          </a:p>
          <a:p>
            <a:pPr marL="0" indent="0" algn="ctr">
              <a:buNone/>
            </a:pPr>
            <a:endParaRPr lang="en-US" sz="2400" b="1">
              <a:solidFill>
                <a:schemeClr val="bg1"/>
              </a:solidFill>
              <a:latin typeface="+mj-lt"/>
              <a:ea typeface="Calibri" panose="020F0502020204030204" pitchFamily="34" charset="0"/>
              <a:cs typeface="Calibri" panose="020F0502020204030204" pitchFamily="34" charset="0"/>
            </a:endParaRPr>
          </a:p>
          <a:p>
            <a:pPr marL="0" indent="0" algn="ctr">
              <a:buNone/>
            </a:pPr>
            <a:r>
              <a:rPr lang="en-US" sz="2400" b="1" kern="1200">
                <a:solidFill>
                  <a:schemeClr val="bg1"/>
                </a:solidFill>
                <a:effectLst/>
                <a:latin typeface="+mj-lt"/>
                <a:ea typeface="Calibri" panose="020F0502020204030204" pitchFamily="34" charset="0"/>
                <a:cs typeface="Calibri" panose="020F0502020204030204" pitchFamily="34" charset="0"/>
              </a:rPr>
              <a:t>AMIS - University Of Memphis </a:t>
            </a:r>
          </a:p>
          <a:p>
            <a:pPr marL="0" indent="0" algn="ctr">
              <a:buNone/>
            </a:pPr>
            <a:endParaRPr lang="en-US" sz="2400" b="1">
              <a:solidFill>
                <a:schemeClr val="bg1"/>
              </a:solidFill>
              <a:latin typeface="+mj-lt"/>
              <a:ea typeface="Calibri" panose="020F0502020204030204" pitchFamily="34" charset="0"/>
              <a:cs typeface="Calibri" panose="020F0502020204030204" pitchFamily="34" charset="0"/>
            </a:endParaRPr>
          </a:p>
          <a:p>
            <a:pPr marL="0" indent="0" algn="ctr" rtl="0" eaLnBrk="1" latinLnBrk="0" hangingPunct="1">
              <a:spcBef>
                <a:spcPts val="0"/>
              </a:spcBef>
              <a:spcAft>
                <a:spcPts val="0"/>
              </a:spcAft>
              <a:buNone/>
            </a:pPr>
            <a:r>
              <a:rPr lang="en-US" sz="2400" b="1" kern="1200">
                <a:solidFill>
                  <a:schemeClr val="bg1"/>
                </a:solidFill>
                <a:effectLst/>
                <a:latin typeface="+mj-lt"/>
                <a:ea typeface="Calibri" panose="020F0502020204030204" pitchFamily="34" charset="0"/>
                <a:cs typeface="Calibri" panose="020F0502020204030204" pitchFamily="34" charset="0"/>
              </a:rPr>
              <a:t>Project Team </a:t>
            </a:r>
          </a:p>
          <a:p>
            <a:pPr marL="0" indent="0" algn="ctr" rtl="0" eaLnBrk="1" latinLnBrk="0" hangingPunct="1">
              <a:spcBef>
                <a:spcPts val="0"/>
              </a:spcBef>
              <a:spcAft>
                <a:spcPts val="0"/>
              </a:spcAft>
              <a:buNone/>
            </a:pPr>
            <a:endParaRPr lang="en-US" sz="2400" b="1">
              <a:solidFill>
                <a:schemeClr val="bg1"/>
              </a:solidFill>
              <a:effectLst/>
              <a:latin typeface="+mj-lt"/>
              <a:ea typeface="Calibri" panose="020F0502020204030204" pitchFamily="34" charset="0"/>
              <a:cs typeface="Calibri" panose="020F0502020204030204" pitchFamily="34" charset="0"/>
            </a:endParaRPr>
          </a:p>
          <a:p>
            <a:pPr marL="0" indent="0" algn="ctr" rtl="0" eaLnBrk="1" latinLnBrk="0" hangingPunct="1">
              <a:spcBef>
                <a:spcPts val="0"/>
              </a:spcBef>
              <a:spcAft>
                <a:spcPts val="0"/>
              </a:spcAft>
              <a:buNone/>
            </a:pPr>
            <a:r>
              <a:rPr lang="en-US" sz="2400" b="1" kern="1200" err="1">
                <a:solidFill>
                  <a:schemeClr val="bg1"/>
                </a:solidFill>
                <a:effectLst/>
                <a:latin typeface="+mj-lt"/>
                <a:ea typeface="Calibri" panose="020F0502020204030204" pitchFamily="34" charset="0"/>
                <a:cs typeface="Calibri" panose="020F0502020204030204" pitchFamily="34" charset="0"/>
              </a:rPr>
              <a:t>Sree</a:t>
            </a:r>
            <a:r>
              <a:rPr lang="en-US" sz="2400" b="1" kern="1200">
                <a:solidFill>
                  <a:schemeClr val="bg1"/>
                </a:solidFill>
                <a:effectLst/>
                <a:latin typeface="+mj-lt"/>
                <a:ea typeface="Calibri" panose="020F0502020204030204" pitchFamily="34" charset="0"/>
                <a:cs typeface="Calibri" panose="020F0502020204030204" pitchFamily="34" charset="0"/>
              </a:rPr>
              <a:t> </a:t>
            </a:r>
            <a:r>
              <a:rPr lang="en-US" sz="2400" b="1" kern="1200" err="1">
                <a:solidFill>
                  <a:schemeClr val="bg1"/>
                </a:solidFill>
                <a:effectLst/>
                <a:latin typeface="+mj-lt"/>
                <a:ea typeface="Calibri" panose="020F0502020204030204" pitchFamily="34" charset="0"/>
                <a:cs typeface="Calibri" panose="020F0502020204030204" pitchFamily="34" charset="0"/>
              </a:rPr>
              <a:t>Malya</a:t>
            </a:r>
            <a:r>
              <a:rPr lang="en-US" sz="2400" b="1" kern="1200">
                <a:solidFill>
                  <a:schemeClr val="bg1"/>
                </a:solidFill>
                <a:effectLst/>
                <a:latin typeface="+mj-lt"/>
                <a:ea typeface="Calibri" panose="020F0502020204030204" pitchFamily="34" charset="0"/>
                <a:cs typeface="Calibri" panose="020F0502020204030204" pitchFamily="34" charset="0"/>
              </a:rPr>
              <a:t> </a:t>
            </a:r>
            <a:r>
              <a:rPr lang="en-US" sz="2400" b="1" kern="1200" err="1">
                <a:solidFill>
                  <a:schemeClr val="bg1"/>
                </a:solidFill>
                <a:effectLst/>
                <a:latin typeface="+mj-lt"/>
                <a:ea typeface="Calibri" panose="020F0502020204030204" pitchFamily="34" charset="0"/>
                <a:cs typeface="Calibri" panose="020F0502020204030204" pitchFamily="34" charset="0"/>
              </a:rPr>
              <a:t>Bathina</a:t>
            </a:r>
            <a:r>
              <a:rPr lang="en-US" sz="2400" b="1" kern="1200">
                <a:solidFill>
                  <a:schemeClr val="bg1"/>
                </a:solidFill>
                <a:effectLst/>
                <a:latin typeface="+mj-lt"/>
                <a:ea typeface="Calibri" panose="020F0502020204030204" pitchFamily="34" charset="0"/>
                <a:cs typeface="Calibri" panose="020F0502020204030204" pitchFamily="34" charset="0"/>
              </a:rPr>
              <a:t>  </a:t>
            </a:r>
            <a:endParaRPr lang="en-US" sz="2400" b="1">
              <a:solidFill>
                <a:schemeClr val="bg1"/>
              </a:solidFill>
              <a:effectLst/>
              <a:latin typeface="+mj-lt"/>
              <a:ea typeface="Calibri" panose="020F0502020204030204" pitchFamily="34" charset="0"/>
              <a:cs typeface="Calibri" panose="020F0502020204030204" pitchFamily="34" charset="0"/>
            </a:endParaRPr>
          </a:p>
          <a:p>
            <a:pPr marL="0" indent="0" algn="ctr" rtl="0" eaLnBrk="1" latinLnBrk="0" hangingPunct="1">
              <a:spcBef>
                <a:spcPts val="0"/>
              </a:spcBef>
              <a:spcAft>
                <a:spcPts val="0"/>
              </a:spcAft>
              <a:buNone/>
            </a:pPr>
            <a:r>
              <a:rPr lang="en-US" sz="2400" b="1" kern="1200">
                <a:solidFill>
                  <a:schemeClr val="bg1"/>
                </a:solidFill>
                <a:effectLst/>
                <a:latin typeface="+mj-lt"/>
                <a:ea typeface="Calibri" panose="020F0502020204030204" pitchFamily="34" charset="0"/>
                <a:cs typeface="Calibri" panose="020F0502020204030204" pitchFamily="34" charset="0"/>
              </a:rPr>
              <a:t>Babatunde Dallas   </a:t>
            </a:r>
            <a:endParaRPr lang="en-US" sz="2400" b="1">
              <a:solidFill>
                <a:schemeClr val="bg1"/>
              </a:solidFill>
              <a:effectLst/>
              <a:latin typeface="+mj-lt"/>
              <a:ea typeface="Calibri" panose="020F0502020204030204" pitchFamily="34" charset="0"/>
              <a:cs typeface="Calibri" panose="020F0502020204030204" pitchFamily="34" charset="0"/>
            </a:endParaRPr>
          </a:p>
          <a:p>
            <a:pPr marL="0" indent="0" algn="ctr" rtl="0" eaLnBrk="1" latinLnBrk="0" hangingPunct="1">
              <a:spcBef>
                <a:spcPts val="0"/>
              </a:spcBef>
              <a:spcAft>
                <a:spcPts val="0"/>
              </a:spcAft>
              <a:buNone/>
            </a:pPr>
            <a:r>
              <a:rPr lang="en-US" sz="2400" b="1" kern="1200">
                <a:solidFill>
                  <a:schemeClr val="bg1"/>
                </a:solidFill>
                <a:effectLst/>
                <a:latin typeface="+mj-lt"/>
                <a:ea typeface="Calibri" panose="020F0502020204030204" pitchFamily="34" charset="0"/>
                <a:cs typeface="Calibri" panose="020F0502020204030204" pitchFamily="34" charset="0"/>
              </a:rPr>
              <a:t>Karthik Reddy Padidam</a:t>
            </a:r>
            <a:endParaRPr lang="en-US" sz="2400" b="1">
              <a:solidFill>
                <a:schemeClr val="bg1"/>
              </a:solidFill>
              <a:effectLst/>
              <a:latin typeface="+mj-lt"/>
              <a:ea typeface="Calibri" panose="020F0502020204030204" pitchFamily="34" charset="0"/>
              <a:cs typeface="Calibri" panose="020F0502020204030204" pitchFamily="34" charset="0"/>
            </a:endParaRPr>
          </a:p>
          <a:p>
            <a:pPr marL="0" indent="0" algn="ctr" rtl="0" eaLnBrk="1" latinLnBrk="0" hangingPunct="1">
              <a:spcBef>
                <a:spcPts val="0"/>
              </a:spcBef>
              <a:spcAft>
                <a:spcPts val="0"/>
              </a:spcAft>
              <a:buNone/>
            </a:pPr>
            <a:r>
              <a:rPr lang="en-US" sz="2400" b="1" kern="1200">
                <a:solidFill>
                  <a:schemeClr val="bg1"/>
                </a:solidFill>
                <a:effectLst/>
                <a:latin typeface="+mj-lt"/>
                <a:ea typeface="Calibri" panose="020F0502020204030204" pitchFamily="34" charset="0"/>
                <a:cs typeface="Calibri" panose="020F0502020204030204" pitchFamily="34" charset="0"/>
              </a:rPr>
              <a:t>Raghuram Reddy </a:t>
            </a:r>
            <a:r>
              <a:rPr lang="en-US" sz="2400" b="1" kern="1200" err="1">
                <a:solidFill>
                  <a:schemeClr val="bg1"/>
                </a:solidFill>
                <a:effectLst/>
                <a:latin typeface="+mj-lt"/>
                <a:ea typeface="Calibri" panose="020F0502020204030204" pitchFamily="34" charset="0"/>
                <a:cs typeface="Calibri" panose="020F0502020204030204" pitchFamily="34" charset="0"/>
              </a:rPr>
              <a:t>Peddakapula</a:t>
            </a:r>
            <a:endParaRPr lang="en-US" sz="2400" b="1">
              <a:solidFill>
                <a:schemeClr val="bg1"/>
              </a:solidFill>
              <a:effectLst/>
              <a:latin typeface="+mj-lt"/>
              <a:ea typeface="Calibri" panose="020F0502020204030204" pitchFamily="34" charset="0"/>
              <a:cs typeface="Calibri" panose="020F0502020204030204" pitchFamily="34" charset="0"/>
            </a:endParaRPr>
          </a:p>
        </p:txBody>
      </p:sp>
      <p:pic>
        <p:nvPicPr>
          <p:cNvPr id="9" name="Picture 8">
            <a:extLst>
              <a:ext uri="{FF2B5EF4-FFF2-40B4-BE49-F238E27FC236}">
                <a16:creationId xmlns:a16="http://schemas.microsoft.com/office/drawing/2014/main" id="{A56A88CE-3A3D-C44D-8F21-24B6C6CC5DC0}"/>
              </a:ext>
            </a:extLst>
          </p:cNvPr>
          <p:cNvPicPr>
            <a:picLocks noChangeAspect="1"/>
          </p:cNvPicPr>
          <p:nvPr/>
        </p:nvPicPr>
        <p:blipFill rotWithShape="1">
          <a:blip r:embed="rId3"/>
          <a:srcRect l="21108" r="25888" b="39048"/>
          <a:stretch/>
        </p:blipFill>
        <p:spPr>
          <a:xfrm>
            <a:off x="10542977" y="92501"/>
            <a:ext cx="1545021" cy="1192174"/>
          </a:xfrm>
          <a:prstGeom prst="rect">
            <a:avLst/>
          </a:prstGeom>
        </p:spPr>
      </p:pic>
      <p:sp>
        <p:nvSpPr>
          <p:cNvPr id="14" name="TextBox 13">
            <a:extLst>
              <a:ext uri="{FF2B5EF4-FFF2-40B4-BE49-F238E27FC236}">
                <a16:creationId xmlns:a16="http://schemas.microsoft.com/office/drawing/2014/main" id="{591C995D-DD9C-5A14-A5BF-7CF5F09ED995}"/>
              </a:ext>
            </a:extLst>
          </p:cNvPr>
          <p:cNvSpPr txBox="1"/>
          <p:nvPr/>
        </p:nvSpPr>
        <p:spPr>
          <a:xfrm>
            <a:off x="292118" y="316417"/>
            <a:ext cx="10609245" cy="1754326"/>
          </a:xfrm>
          <a:prstGeom prst="rect">
            <a:avLst/>
          </a:prstGeom>
          <a:noFill/>
        </p:spPr>
        <p:txBody>
          <a:bodyPr wrap="square" lIns="91440" tIns="45720" rIns="91440" bIns="45720" anchor="t">
            <a:spAutoFit/>
          </a:bodyPr>
          <a:lstStyle/>
          <a:p>
            <a:pPr algn="ctr" defTabSz="932472" fontAlgn="base">
              <a:spcBef>
                <a:spcPct val="0"/>
              </a:spcBef>
              <a:spcAft>
                <a:spcPts val="600"/>
              </a:spcAft>
              <a:defRPr/>
            </a:pPr>
            <a:r>
              <a:rPr kumimoji="0" lang="en-US" sz="3600" b="1" i="0" u="none" strike="noStrike" kern="0" cap="none" spc="0" normalizeH="0" baseline="0" noProof="0">
                <a:ln>
                  <a:noFill/>
                </a:ln>
                <a:solidFill>
                  <a:srgbClr val="000000"/>
                </a:solidFill>
                <a:effectLst/>
                <a:uLnTx/>
                <a:uFillTx/>
                <a:latin typeface="+mj-lt"/>
                <a:ea typeface="Calibri" panose="020F0502020204030204" pitchFamily="34" charset="0"/>
                <a:cs typeface="Calibri"/>
              </a:rPr>
              <a:t>Social Capital Analytics Challenge </a:t>
            </a:r>
            <a:r>
              <a:rPr lang="en-US" sz="3600" b="1" kern="0">
                <a:solidFill>
                  <a:srgbClr val="000000"/>
                </a:solidFill>
                <a:latin typeface="+mj-lt"/>
                <a:ea typeface="Calibri" panose="020F0502020204030204" pitchFamily="34" charset="0"/>
                <a:cs typeface="Calibri"/>
              </a:rPr>
              <a:t>– </a:t>
            </a:r>
            <a:r>
              <a:rPr kumimoji="0" lang="en-US" sz="3600" b="1" i="0" u="none" strike="noStrike" kern="0" cap="none" spc="0" normalizeH="0" baseline="0" noProof="0">
                <a:ln>
                  <a:noFill/>
                </a:ln>
                <a:solidFill>
                  <a:srgbClr val="000000"/>
                </a:solidFill>
                <a:effectLst/>
                <a:uLnTx/>
                <a:uFillTx/>
                <a:latin typeface="+mj-lt"/>
                <a:ea typeface="Calibri" panose="020F0502020204030204" pitchFamily="34" charset="0"/>
                <a:cs typeface="Calibri"/>
              </a:rPr>
              <a:t>Unearthing Economic Connectedness</a:t>
            </a:r>
            <a:br>
              <a:rPr lang="en-US" sz="3600" b="1" i="0" u="none" strike="noStrike" kern="0" cap="none" spc="0" normalizeH="0" baseline="0" noProof="0">
                <a:ln>
                  <a:noFill/>
                </a:ln>
                <a:effectLst/>
                <a:uLnTx/>
                <a:uFillTx/>
                <a:latin typeface="+mj-lt"/>
                <a:cs typeface="Segoe UI" pitchFamily="34" charset="0"/>
              </a:rPr>
            </a:br>
            <a:endParaRPr lang="en-US" sz="3600" b="1" i="0" u="none" strike="noStrike" kern="0" cap="none" spc="0" normalizeH="0" baseline="0" noProof="0">
              <a:ln>
                <a:noFill/>
              </a:ln>
              <a:solidFill>
                <a:srgbClr val="000000"/>
              </a:solidFill>
              <a:effectLst/>
              <a:uLnTx/>
              <a:uFillTx/>
              <a:latin typeface="+mj-lt"/>
              <a:cs typeface="Segoe UI" pitchFamily="34" charset="0"/>
            </a:endParaRPr>
          </a:p>
        </p:txBody>
      </p:sp>
    </p:spTree>
    <p:extLst>
      <p:ext uri="{BB962C8B-B14F-4D97-AF65-F5344CB8AC3E}">
        <p14:creationId xmlns:p14="http://schemas.microsoft.com/office/powerpoint/2010/main" val="1420245532"/>
      </p:ext>
    </p:extLst>
  </p:cSld>
  <p:clrMapOvr>
    <a:masterClrMapping/>
  </p:clrMapOvr>
  <p:transition spd="slow" advTm="4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3CEB84-CE97-0B48-9C5B-5FDAB1A39028}"/>
              </a:ext>
            </a:extLst>
          </p:cNvPr>
          <p:cNvSpPr/>
          <p:nvPr/>
        </p:nvSpPr>
        <p:spPr>
          <a:xfrm>
            <a:off x="0" y="0"/>
            <a:ext cx="12192000" cy="1241050"/>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Times New Roman"/>
              <a:cs typeface="Times New Roman"/>
            </a:endParaRPr>
          </a:p>
        </p:txBody>
      </p:sp>
      <p:sp>
        <p:nvSpPr>
          <p:cNvPr id="4" name="Title 1">
            <a:extLst>
              <a:ext uri="{FF2B5EF4-FFF2-40B4-BE49-F238E27FC236}">
                <a16:creationId xmlns:a16="http://schemas.microsoft.com/office/drawing/2014/main" id="{4CC9F6CD-F0D6-1DB7-49BF-EF8FED91D3B3}"/>
              </a:ext>
            </a:extLst>
          </p:cNvPr>
          <p:cNvSpPr txBox="1">
            <a:spLocks/>
          </p:cNvSpPr>
          <p:nvPr/>
        </p:nvSpPr>
        <p:spPr>
          <a:xfrm>
            <a:off x="32316" y="124543"/>
            <a:ext cx="12086104" cy="861774"/>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lgn="ctr"/>
            <a:r>
              <a:rPr lang="en-US" sz="2800">
                <a:solidFill>
                  <a:schemeClr val="bg1"/>
                </a:solidFill>
                <a:latin typeface="Times New Roman"/>
                <a:cs typeface="Times New Roman"/>
              </a:rPr>
              <a:t>Economic Connectedness Comparison </a:t>
            </a:r>
          </a:p>
          <a:p>
            <a:pPr algn="ctr"/>
            <a:r>
              <a:rPr lang="en-US" sz="2800">
                <a:solidFill>
                  <a:schemeClr val="bg1"/>
                </a:solidFill>
                <a:latin typeface="Times New Roman"/>
                <a:cs typeface="Times New Roman"/>
              </a:rPr>
              <a:t>by </a:t>
            </a:r>
            <a:r>
              <a:rPr lang="en-US" sz="2800" u="sng">
                <a:solidFill>
                  <a:schemeClr val="bg1"/>
                </a:solidFill>
                <a:latin typeface="Times New Roman"/>
                <a:cs typeface="Times New Roman"/>
              </a:rPr>
              <a:t>High SES  </a:t>
            </a:r>
            <a:r>
              <a:rPr lang="en-US" sz="2800">
                <a:solidFill>
                  <a:schemeClr val="bg1"/>
                </a:solidFill>
                <a:latin typeface="Times New Roman"/>
                <a:cs typeface="Times New Roman"/>
              </a:rPr>
              <a:t>and </a:t>
            </a:r>
            <a:r>
              <a:rPr lang="en-US" sz="2800" u="sng">
                <a:solidFill>
                  <a:schemeClr val="bg1"/>
                </a:solidFill>
                <a:latin typeface="Times New Roman"/>
                <a:cs typeface="Times New Roman"/>
              </a:rPr>
              <a:t>Mixed SES</a:t>
            </a:r>
            <a:r>
              <a:rPr lang="en-US" sz="2800">
                <a:solidFill>
                  <a:schemeClr val="bg1"/>
                </a:solidFill>
                <a:latin typeface="Times New Roman"/>
                <a:cs typeface="Times New Roman"/>
              </a:rPr>
              <a:t> Using Python</a:t>
            </a:r>
          </a:p>
        </p:txBody>
      </p:sp>
      <p:pic>
        <p:nvPicPr>
          <p:cNvPr id="3" name="Picture 2">
            <a:extLst>
              <a:ext uri="{FF2B5EF4-FFF2-40B4-BE49-F238E27FC236}">
                <a16:creationId xmlns:a16="http://schemas.microsoft.com/office/drawing/2014/main" id="{7D289D31-1354-1E7F-FDBD-270963904FC4}"/>
              </a:ext>
            </a:extLst>
          </p:cNvPr>
          <p:cNvPicPr>
            <a:picLocks noChangeAspect="1"/>
          </p:cNvPicPr>
          <p:nvPr/>
        </p:nvPicPr>
        <p:blipFill>
          <a:blip r:embed="rId3"/>
          <a:stretch>
            <a:fillRect/>
          </a:stretch>
        </p:blipFill>
        <p:spPr>
          <a:xfrm>
            <a:off x="400327" y="1387913"/>
            <a:ext cx="5363441" cy="4900873"/>
          </a:xfrm>
          <a:prstGeom prst="rect">
            <a:avLst/>
          </a:prstGeom>
        </p:spPr>
      </p:pic>
      <p:pic>
        <p:nvPicPr>
          <p:cNvPr id="2" name="Picture 1" descr="A graph of a number of individuals&#10;&#10;Description automatically generated">
            <a:extLst>
              <a:ext uri="{FF2B5EF4-FFF2-40B4-BE49-F238E27FC236}">
                <a16:creationId xmlns:a16="http://schemas.microsoft.com/office/drawing/2014/main" id="{D39BB5C3-9523-2135-33C7-DE37D47813CE}"/>
              </a:ext>
            </a:extLst>
          </p:cNvPr>
          <p:cNvPicPr>
            <a:picLocks noChangeAspect="1"/>
          </p:cNvPicPr>
          <p:nvPr/>
        </p:nvPicPr>
        <p:blipFill>
          <a:blip r:embed="rId4"/>
          <a:stretch>
            <a:fillRect/>
          </a:stretch>
        </p:blipFill>
        <p:spPr>
          <a:xfrm>
            <a:off x="6162678" y="1290377"/>
            <a:ext cx="5677762" cy="4900873"/>
          </a:xfrm>
          <a:prstGeom prst="rect">
            <a:avLst/>
          </a:prstGeom>
        </p:spPr>
      </p:pic>
      <p:pic>
        <p:nvPicPr>
          <p:cNvPr id="5" name="Picture Placeholder 9" descr="A picture containing large, sitting, blue, umbrella&#10;&#10;Description automatically generated">
            <a:extLst>
              <a:ext uri="{FF2B5EF4-FFF2-40B4-BE49-F238E27FC236}">
                <a16:creationId xmlns:a16="http://schemas.microsoft.com/office/drawing/2014/main" id="{BCC91817-0CA0-4764-FCEE-0CFC498A7905}"/>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pic>
        <p:nvPicPr>
          <p:cNvPr id="9" name="Picture Placeholder 9" descr="A picture containing large, sitting, blue, umbrella&#10;&#10;Description automatically generated">
            <a:extLst>
              <a:ext uri="{FF2B5EF4-FFF2-40B4-BE49-F238E27FC236}">
                <a16:creationId xmlns:a16="http://schemas.microsoft.com/office/drawing/2014/main" id="{8DD1D089-89E3-BB84-2A0E-23C96E0453D9}"/>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5993021" y="1223702"/>
            <a:ext cx="49332" cy="5177097"/>
          </a:xfrm>
          <a:prstGeom prst="rect">
            <a:avLst/>
          </a:prstGeom>
        </p:spPr>
      </p:pic>
      <p:pic>
        <p:nvPicPr>
          <p:cNvPr id="12" name="Picture Placeholder 9" descr="A picture containing large, sitting, blue, umbrella&#10;&#10;Description automatically generated">
            <a:extLst>
              <a:ext uri="{FF2B5EF4-FFF2-40B4-BE49-F238E27FC236}">
                <a16:creationId xmlns:a16="http://schemas.microsoft.com/office/drawing/2014/main" id="{CA3E2634-61FF-FB12-D009-C83AB754CF4C}"/>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12095652" y="1204157"/>
            <a:ext cx="49332" cy="5177097"/>
          </a:xfrm>
          <a:prstGeom prst="rect">
            <a:avLst/>
          </a:prstGeom>
        </p:spPr>
      </p:pic>
      <p:pic>
        <p:nvPicPr>
          <p:cNvPr id="13" name="Picture Placeholder 9" descr="A picture containing large, sitting, blue, umbrella&#10;&#10;Description automatically generated">
            <a:extLst>
              <a:ext uri="{FF2B5EF4-FFF2-40B4-BE49-F238E27FC236}">
                <a16:creationId xmlns:a16="http://schemas.microsoft.com/office/drawing/2014/main" id="{4CB38101-CBFF-BC2E-553A-0A1893CF6E8C}"/>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134920" y="1167263"/>
            <a:ext cx="49332" cy="5177097"/>
          </a:xfrm>
          <a:prstGeom prst="rect">
            <a:avLst/>
          </a:prstGeom>
        </p:spPr>
      </p:pic>
      <p:pic>
        <p:nvPicPr>
          <p:cNvPr id="10" name="Picture 9" descr="A logo with blue text&#10;&#10;Description automatically generated">
            <a:extLst>
              <a:ext uri="{FF2B5EF4-FFF2-40B4-BE49-F238E27FC236}">
                <a16:creationId xmlns:a16="http://schemas.microsoft.com/office/drawing/2014/main" id="{52D27626-B0E6-8441-60F8-3C4EE56353B3}"/>
              </a:ext>
            </a:extLst>
          </p:cNvPr>
          <p:cNvPicPr>
            <a:picLocks noChangeAspect="1"/>
          </p:cNvPicPr>
          <p:nvPr/>
        </p:nvPicPr>
        <p:blipFill>
          <a:blip r:embed="rId6"/>
          <a:stretch>
            <a:fillRect/>
          </a:stretch>
        </p:blipFill>
        <p:spPr>
          <a:xfrm>
            <a:off x="10958846" y="6386880"/>
            <a:ext cx="1158355" cy="431480"/>
          </a:xfrm>
          <a:prstGeom prst="rect">
            <a:avLst/>
          </a:prstGeom>
        </p:spPr>
      </p:pic>
    </p:spTree>
    <p:extLst>
      <p:ext uri="{BB962C8B-B14F-4D97-AF65-F5344CB8AC3E}">
        <p14:creationId xmlns:p14="http://schemas.microsoft.com/office/powerpoint/2010/main" val="4068784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3CEB84-CE97-0B48-9C5B-5FDAB1A39028}"/>
              </a:ext>
            </a:extLst>
          </p:cNvPr>
          <p:cNvSpPr/>
          <p:nvPr/>
        </p:nvSpPr>
        <p:spPr>
          <a:xfrm>
            <a:off x="0" y="0"/>
            <a:ext cx="12192000" cy="1241050"/>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Times New Roman"/>
              <a:cs typeface="Times New Roman"/>
            </a:endParaRPr>
          </a:p>
        </p:txBody>
      </p:sp>
      <p:sp>
        <p:nvSpPr>
          <p:cNvPr id="4" name="Title 1">
            <a:extLst>
              <a:ext uri="{FF2B5EF4-FFF2-40B4-BE49-F238E27FC236}">
                <a16:creationId xmlns:a16="http://schemas.microsoft.com/office/drawing/2014/main" id="{4CC9F6CD-F0D6-1DB7-49BF-EF8FED91D3B3}"/>
              </a:ext>
            </a:extLst>
          </p:cNvPr>
          <p:cNvSpPr txBox="1">
            <a:spLocks/>
          </p:cNvSpPr>
          <p:nvPr/>
        </p:nvSpPr>
        <p:spPr>
          <a:xfrm>
            <a:off x="-3684" y="357766"/>
            <a:ext cx="11972104" cy="430887"/>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lgn="ctr"/>
            <a:r>
              <a:rPr lang="en-US" sz="2800">
                <a:solidFill>
                  <a:schemeClr val="bg1"/>
                </a:solidFill>
                <a:latin typeface="Times New Roman"/>
                <a:cs typeface="Times New Roman"/>
              </a:rPr>
              <a:t>Observations</a:t>
            </a:r>
          </a:p>
        </p:txBody>
      </p:sp>
      <p:sp>
        <p:nvSpPr>
          <p:cNvPr id="3" name="Content Placeholder 2">
            <a:extLst>
              <a:ext uri="{FF2B5EF4-FFF2-40B4-BE49-F238E27FC236}">
                <a16:creationId xmlns:a16="http://schemas.microsoft.com/office/drawing/2014/main" id="{45735A23-3FBE-7250-4E1E-01BB8DBD1BE1}"/>
              </a:ext>
            </a:extLst>
          </p:cNvPr>
          <p:cNvSpPr>
            <a:spLocks noGrp="1"/>
          </p:cNvSpPr>
          <p:nvPr>
            <p:ph idx="1"/>
          </p:nvPr>
        </p:nvSpPr>
        <p:spPr>
          <a:xfrm>
            <a:off x="658567" y="2342326"/>
            <a:ext cx="10657523" cy="3091336"/>
          </a:xfrm>
        </p:spPr>
        <p:txBody>
          <a:bodyPr>
            <a:normAutofit/>
          </a:bodyPr>
          <a:lstStyle/>
          <a:p>
            <a:pPr marL="285750" indent="-285750">
              <a:buFont typeface="Wingdings" panose="05000000000000000000" pitchFamily="2" charset="2"/>
              <a:buChar char="q"/>
            </a:pPr>
            <a:r>
              <a:rPr lang="en-US" sz="2000">
                <a:latin typeface="Times New Roman"/>
                <a:ea typeface="Calibri" panose="020F0502020204030204" pitchFamily="34" charset="0"/>
                <a:cs typeface="Times New Roman"/>
              </a:rPr>
              <a:t>If high SES individuals mostly connect with other high SES individuals the economic connectedness within each SES group might be strong, but weak across groups.</a:t>
            </a:r>
          </a:p>
          <a:p>
            <a:pPr marL="0" indent="0">
              <a:buNone/>
            </a:pPr>
            <a:r>
              <a:rPr lang="en-US" sz="2000">
                <a:latin typeface="Times New Roman"/>
                <a:ea typeface="Calibri" panose="020F0502020204030204" pitchFamily="34" charset="0"/>
                <a:cs typeface="Times New Roman"/>
              </a:rPr>
              <a:t> </a:t>
            </a:r>
          </a:p>
          <a:p>
            <a:pPr marL="285750" indent="-285750">
              <a:buFont typeface="Wingdings" panose="05000000000000000000" pitchFamily="2" charset="2"/>
              <a:buChar char="q"/>
            </a:pPr>
            <a:r>
              <a:rPr lang="en-US" sz="2000">
                <a:latin typeface="Times New Roman"/>
                <a:ea typeface="Calibri" panose="020F0502020204030204" pitchFamily="34" charset="0"/>
                <a:cs typeface="Times New Roman"/>
              </a:rPr>
              <a:t>We assume interaction also plays an important role along with the integration.</a:t>
            </a:r>
          </a:p>
        </p:txBody>
      </p:sp>
      <p:pic>
        <p:nvPicPr>
          <p:cNvPr id="5" name="Picture Placeholder 9" descr="A picture containing large, sitting, blue, umbrella&#10;&#10;Description automatically generated">
            <a:extLst>
              <a:ext uri="{FF2B5EF4-FFF2-40B4-BE49-F238E27FC236}">
                <a16:creationId xmlns:a16="http://schemas.microsoft.com/office/drawing/2014/main" id="{5A3CEC06-CFE9-B993-E88A-B34FAD9FC96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pic>
        <p:nvPicPr>
          <p:cNvPr id="8" name="Picture 7" descr="A logo with blue text&#10;&#10;Description automatically generated">
            <a:extLst>
              <a:ext uri="{FF2B5EF4-FFF2-40B4-BE49-F238E27FC236}">
                <a16:creationId xmlns:a16="http://schemas.microsoft.com/office/drawing/2014/main" id="{B24B35E7-A2F7-D1AA-A22F-C2CA66FF0AB8}"/>
              </a:ext>
            </a:extLst>
          </p:cNvPr>
          <p:cNvPicPr>
            <a:picLocks noChangeAspect="1"/>
          </p:cNvPicPr>
          <p:nvPr/>
        </p:nvPicPr>
        <p:blipFill>
          <a:blip r:embed="rId4"/>
          <a:stretch>
            <a:fillRect/>
          </a:stretch>
        </p:blipFill>
        <p:spPr>
          <a:xfrm>
            <a:off x="10970846" y="6386880"/>
            <a:ext cx="1158355" cy="431480"/>
          </a:xfrm>
          <a:prstGeom prst="rect">
            <a:avLst/>
          </a:prstGeom>
        </p:spPr>
      </p:pic>
    </p:spTree>
    <p:extLst>
      <p:ext uri="{BB962C8B-B14F-4D97-AF65-F5344CB8AC3E}">
        <p14:creationId xmlns:p14="http://schemas.microsoft.com/office/powerpoint/2010/main" val="41465913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3CEB84-CE97-0B48-9C5B-5FDAB1A39028}"/>
              </a:ext>
            </a:extLst>
          </p:cNvPr>
          <p:cNvSpPr/>
          <p:nvPr/>
        </p:nvSpPr>
        <p:spPr>
          <a:xfrm>
            <a:off x="0" y="0"/>
            <a:ext cx="12192000" cy="1241050"/>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516C7C-AA8D-AA81-BB6C-696D00E4D860}"/>
              </a:ext>
            </a:extLst>
          </p:cNvPr>
          <p:cNvSpPr txBox="1">
            <a:spLocks/>
          </p:cNvSpPr>
          <p:nvPr/>
        </p:nvSpPr>
        <p:spPr>
          <a:xfrm>
            <a:off x="478912" y="1212492"/>
            <a:ext cx="11479726"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lvl="1"/>
            <a:endParaRPr lang="en-US">
              <a:ea typeface="+mn-lt"/>
              <a:cs typeface="+mn-lt"/>
            </a:endParaRPr>
          </a:p>
          <a:p>
            <a:pPr lvl="1"/>
            <a:endParaRPr lang="en-US">
              <a:cs typeface="Arial" panose="020B0604020202020204"/>
            </a:endParaRPr>
          </a:p>
        </p:txBody>
      </p:sp>
      <p:sp>
        <p:nvSpPr>
          <p:cNvPr id="4" name="Title 1">
            <a:extLst>
              <a:ext uri="{FF2B5EF4-FFF2-40B4-BE49-F238E27FC236}">
                <a16:creationId xmlns:a16="http://schemas.microsoft.com/office/drawing/2014/main" id="{4CC9F6CD-F0D6-1DB7-49BF-EF8FED91D3B3}"/>
              </a:ext>
            </a:extLst>
          </p:cNvPr>
          <p:cNvSpPr txBox="1">
            <a:spLocks/>
          </p:cNvSpPr>
          <p:nvPr/>
        </p:nvSpPr>
        <p:spPr>
          <a:xfrm>
            <a:off x="0" y="256543"/>
            <a:ext cx="11968420" cy="861774"/>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lgn="ctr"/>
            <a:r>
              <a:rPr lang="en-US" sz="2800">
                <a:solidFill>
                  <a:schemeClr val="bg1"/>
                </a:solidFill>
              </a:rPr>
              <a:t>What are the areas where interventions might be necessary to foster more inclusive communities?</a:t>
            </a:r>
          </a:p>
        </p:txBody>
      </p:sp>
      <p:pic>
        <p:nvPicPr>
          <p:cNvPr id="9" name="Picture Placeholder 9" descr="A picture containing large, sitting, blue, umbrella&#10;&#10;Description automatically generated">
            <a:extLst>
              <a:ext uri="{FF2B5EF4-FFF2-40B4-BE49-F238E27FC236}">
                <a16:creationId xmlns:a16="http://schemas.microsoft.com/office/drawing/2014/main" id="{AF10A09F-69F2-724D-E64A-AAB7345A4DA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graphicFrame>
        <p:nvGraphicFramePr>
          <p:cNvPr id="22" name="TextBox 2">
            <a:extLst>
              <a:ext uri="{FF2B5EF4-FFF2-40B4-BE49-F238E27FC236}">
                <a16:creationId xmlns:a16="http://schemas.microsoft.com/office/drawing/2014/main" id="{828FAD2E-5AB6-70EC-2E0A-DF452502FB9E}"/>
              </a:ext>
            </a:extLst>
          </p:cNvPr>
          <p:cNvGraphicFramePr/>
          <p:nvPr/>
        </p:nvGraphicFramePr>
        <p:xfrm>
          <a:off x="744880" y="1995593"/>
          <a:ext cx="10474503" cy="258532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93" name="Picture 392" descr="A logo with blue text&#10;&#10;Description automatically generated">
            <a:extLst>
              <a:ext uri="{FF2B5EF4-FFF2-40B4-BE49-F238E27FC236}">
                <a16:creationId xmlns:a16="http://schemas.microsoft.com/office/drawing/2014/main" id="{B2330B9C-1A37-01EB-3BCC-16604F8517DE}"/>
              </a:ext>
            </a:extLst>
          </p:cNvPr>
          <p:cNvPicPr>
            <a:picLocks noChangeAspect="1"/>
          </p:cNvPicPr>
          <p:nvPr/>
        </p:nvPicPr>
        <p:blipFill>
          <a:blip r:embed="rId9"/>
          <a:stretch>
            <a:fillRect/>
          </a:stretch>
        </p:blipFill>
        <p:spPr>
          <a:xfrm>
            <a:off x="10994846" y="6386880"/>
            <a:ext cx="1158355" cy="431480"/>
          </a:xfrm>
          <a:prstGeom prst="rect">
            <a:avLst/>
          </a:prstGeom>
        </p:spPr>
      </p:pic>
    </p:spTree>
    <p:extLst>
      <p:ext uri="{BB962C8B-B14F-4D97-AF65-F5344CB8AC3E}">
        <p14:creationId xmlns:p14="http://schemas.microsoft.com/office/powerpoint/2010/main" val="3739232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0" y="0"/>
            <a:ext cx="12192000" cy="1121576"/>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a:solidFill>
                <a:schemeClr val="bg1"/>
              </a:solidFill>
              <a:effectLst/>
              <a:latin typeface="+mn-lt"/>
            </a:endParaRPr>
          </a:p>
        </p:txBody>
      </p:sp>
      <p:pic>
        <p:nvPicPr>
          <p:cNvPr id="2" name="Picture 1">
            <a:extLst>
              <a:ext uri="{FF2B5EF4-FFF2-40B4-BE49-F238E27FC236}">
                <a16:creationId xmlns:a16="http://schemas.microsoft.com/office/drawing/2014/main" id="{253739DF-8418-D0A6-28E6-817DA33604B5}"/>
              </a:ext>
            </a:extLst>
          </p:cNvPr>
          <p:cNvPicPr>
            <a:picLocks noChangeAspect="1"/>
          </p:cNvPicPr>
          <p:nvPr/>
        </p:nvPicPr>
        <p:blipFill>
          <a:blip r:embed="rId2"/>
          <a:stretch>
            <a:fillRect/>
          </a:stretch>
        </p:blipFill>
        <p:spPr>
          <a:xfrm>
            <a:off x="-1" y="1009476"/>
            <a:ext cx="12192000" cy="5575711"/>
          </a:xfrm>
          <a:prstGeom prst="rect">
            <a:avLst/>
          </a:prstGeom>
        </p:spPr>
      </p:pic>
      <p:sp>
        <p:nvSpPr>
          <p:cNvPr id="7" name="Title 1">
            <a:extLst>
              <a:ext uri="{FF2B5EF4-FFF2-40B4-BE49-F238E27FC236}">
                <a16:creationId xmlns:a16="http://schemas.microsoft.com/office/drawing/2014/main" id="{23D6E420-139C-82CE-C2EB-AAD7E1C88B4B}"/>
              </a:ext>
            </a:extLst>
          </p:cNvPr>
          <p:cNvSpPr txBox="1">
            <a:spLocks/>
          </p:cNvSpPr>
          <p:nvPr/>
        </p:nvSpPr>
        <p:spPr>
          <a:xfrm>
            <a:off x="0" y="287144"/>
            <a:ext cx="12191999" cy="5539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2000" b="1">
                <a:solidFill>
                  <a:schemeClr val="bg1"/>
                </a:solidFill>
                <a:latin typeface="+mn-lt"/>
                <a:cs typeface="Arial"/>
              </a:rPr>
              <a:t>Data Exploration with SQL using Microsoft Fabric</a:t>
            </a:r>
            <a:endParaRPr lang="en-US" sz="2000">
              <a:solidFill>
                <a:schemeClr val="bg1"/>
              </a:solidFill>
            </a:endParaRPr>
          </a:p>
          <a:p>
            <a:pPr algn="ctr" defTabSz="914400">
              <a:lnSpc>
                <a:spcPct val="100000"/>
              </a:lnSpc>
              <a:spcBef>
                <a:spcPts val="0"/>
              </a:spcBef>
              <a:defRPr/>
            </a:pPr>
            <a:r>
              <a:rPr lang="en-US" sz="1800">
                <a:solidFill>
                  <a:schemeClr val="bg1"/>
                </a:solidFill>
                <a:latin typeface="+mn-lt"/>
                <a:cs typeface="Segoe UI"/>
              </a:rPr>
              <a:t>States with lower economic connectedness in </a:t>
            </a:r>
            <a:r>
              <a:rPr lang="en-US" sz="1800" u="sng">
                <a:solidFill>
                  <a:schemeClr val="bg1"/>
                </a:solidFill>
                <a:latin typeface="+mn-lt"/>
                <a:cs typeface="Segoe UI"/>
              </a:rPr>
              <a:t>Colleges</a:t>
            </a:r>
            <a:r>
              <a:rPr lang="en-US" sz="1800">
                <a:solidFill>
                  <a:schemeClr val="bg1"/>
                </a:solidFill>
                <a:latin typeface="+mn-lt"/>
                <a:cs typeface="Segoe UI"/>
              </a:rPr>
              <a:t> and higher in </a:t>
            </a:r>
            <a:r>
              <a:rPr lang="en-US" sz="1800" u="sng">
                <a:solidFill>
                  <a:schemeClr val="bg1"/>
                </a:solidFill>
                <a:latin typeface="+mn-lt"/>
                <a:cs typeface="Segoe UI"/>
              </a:rPr>
              <a:t>High school</a:t>
            </a:r>
            <a:r>
              <a:rPr lang="en-US" sz="1800">
                <a:solidFill>
                  <a:schemeClr val="bg1"/>
                </a:solidFill>
                <a:latin typeface="+mn-lt"/>
                <a:cs typeface="Segoe UI"/>
              </a:rPr>
              <a:t>.</a:t>
            </a:r>
            <a:endParaRPr lang="en-US" sz="1800">
              <a:solidFill>
                <a:schemeClr val="bg1"/>
              </a:solidFill>
              <a:latin typeface="+mn-lt"/>
            </a:endParaRPr>
          </a:p>
        </p:txBody>
      </p:sp>
      <p:pic>
        <p:nvPicPr>
          <p:cNvPr id="12" name="Picture Placeholder 9" descr="A picture containing large, sitting, blue, umbrella&#10;&#10;Description automatically generated">
            <a:extLst>
              <a:ext uri="{FF2B5EF4-FFF2-40B4-BE49-F238E27FC236}">
                <a16:creationId xmlns:a16="http://schemas.microsoft.com/office/drawing/2014/main" id="{005616E7-1965-24B2-CCB2-A10C1E42894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pic>
        <p:nvPicPr>
          <p:cNvPr id="14" name="Picture 13" descr="A logo with blue text&#10;&#10;Description automatically generated">
            <a:extLst>
              <a:ext uri="{FF2B5EF4-FFF2-40B4-BE49-F238E27FC236}">
                <a16:creationId xmlns:a16="http://schemas.microsoft.com/office/drawing/2014/main" id="{8990065D-D4A9-B5C9-2BCC-73D2B7E85471}"/>
              </a:ext>
            </a:extLst>
          </p:cNvPr>
          <p:cNvPicPr>
            <a:picLocks noChangeAspect="1"/>
          </p:cNvPicPr>
          <p:nvPr/>
        </p:nvPicPr>
        <p:blipFill>
          <a:blip r:embed="rId4"/>
          <a:stretch>
            <a:fillRect/>
          </a:stretch>
        </p:blipFill>
        <p:spPr>
          <a:xfrm>
            <a:off x="10947809" y="6374213"/>
            <a:ext cx="1158355" cy="431480"/>
          </a:xfrm>
          <a:prstGeom prst="rect">
            <a:avLst/>
          </a:prstGeom>
        </p:spPr>
      </p:pic>
    </p:spTree>
    <p:extLst>
      <p:ext uri="{BB962C8B-B14F-4D97-AF65-F5344CB8AC3E}">
        <p14:creationId xmlns:p14="http://schemas.microsoft.com/office/powerpoint/2010/main" val="1930180452"/>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0" y="-13199"/>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pic>
        <p:nvPicPr>
          <p:cNvPr id="9" name="Content Placeholder 8">
            <a:extLst>
              <a:ext uri="{FF2B5EF4-FFF2-40B4-BE49-F238E27FC236}">
                <a16:creationId xmlns:a16="http://schemas.microsoft.com/office/drawing/2014/main" id="{D6651ED9-DEBC-64DB-A1FB-3D78B8209B75}"/>
              </a:ext>
            </a:extLst>
          </p:cNvPr>
          <p:cNvPicPr>
            <a:picLocks noGrp="1" noChangeAspect="1"/>
          </p:cNvPicPr>
          <p:nvPr>
            <p:ph idx="1"/>
          </p:nvPr>
        </p:nvPicPr>
        <p:blipFill>
          <a:blip r:embed="rId3"/>
          <a:stretch>
            <a:fillRect/>
          </a:stretch>
        </p:blipFill>
        <p:spPr>
          <a:xfrm>
            <a:off x="0" y="1146578"/>
            <a:ext cx="12191999" cy="5197781"/>
          </a:xfrm>
          <a:prstGeom prst="rect">
            <a:avLst/>
          </a:prstGeom>
        </p:spPr>
      </p:pic>
      <p:sp>
        <p:nvSpPr>
          <p:cNvPr id="2" name="Title 1">
            <a:extLst>
              <a:ext uri="{FF2B5EF4-FFF2-40B4-BE49-F238E27FC236}">
                <a16:creationId xmlns:a16="http://schemas.microsoft.com/office/drawing/2014/main" id="{23D6E420-139C-82CE-C2EB-AAD7E1C88B4B}"/>
              </a:ext>
            </a:extLst>
          </p:cNvPr>
          <p:cNvSpPr txBox="1">
            <a:spLocks/>
          </p:cNvSpPr>
          <p:nvPr/>
        </p:nvSpPr>
        <p:spPr>
          <a:xfrm>
            <a:off x="0" y="293995"/>
            <a:ext cx="12191999" cy="584775"/>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pPr algn="ctr"/>
            <a:r>
              <a:rPr lang="en-US" sz="2000" b="1">
                <a:solidFill>
                  <a:schemeClr val="bg1"/>
                </a:solidFill>
                <a:latin typeface="+mn-lt"/>
                <a:cs typeface="Segoe UI"/>
              </a:rPr>
              <a:t>Data Exploration with SQL using Microsoft Fabric</a:t>
            </a:r>
            <a:endParaRPr lang="en-US" sz="2000">
              <a:solidFill>
                <a:schemeClr val="bg1"/>
              </a:solidFill>
              <a:latin typeface="+mn-lt"/>
            </a:endParaRPr>
          </a:p>
          <a:p>
            <a:pPr algn="ctr" defTabSz="914400">
              <a:lnSpc>
                <a:spcPct val="100000"/>
              </a:lnSpc>
              <a:spcBef>
                <a:spcPts val="0"/>
              </a:spcBef>
              <a:defRPr/>
            </a:pPr>
            <a:r>
              <a:rPr lang="en-US" sz="2000">
                <a:solidFill>
                  <a:schemeClr val="bg1"/>
                </a:solidFill>
                <a:latin typeface="+mn-lt"/>
                <a:cs typeface="Segoe UI"/>
              </a:rPr>
              <a:t>States with higher economic connectedness in </a:t>
            </a:r>
            <a:r>
              <a:rPr lang="en-US" sz="2000" u="sng">
                <a:solidFill>
                  <a:schemeClr val="bg1"/>
                </a:solidFill>
                <a:latin typeface="+mn-lt"/>
                <a:cs typeface="Segoe UI"/>
              </a:rPr>
              <a:t>Colleges</a:t>
            </a:r>
            <a:r>
              <a:rPr lang="en-US" sz="2000">
                <a:solidFill>
                  <a:schemeClr val="bg1"/>
                </a:solidFill>
                <a:latin typeface="+mn-lt"/>
                <a:cs typeface="Segoe UI"/>
              </a:rPr>
              <a:t> And lower in </a:t>
            </a:r>
            <a:r>
              <a:rPr lang="en-US" sz="2000" u="sng">
                <a:solidFill>
                  <a:schemeClr val="bg1"/>
                </a:solidFill>
                <a:latin typeface="+mn-lt"/>
                <a:cs typeface="Segoe UI"/>
              </a:rPr>
              <a:t>High schools</a:t>
            </a:r>
            <a:r>
              <a:rPr lang="en-US" sz="2000">
                <a:solidFill>
                  <a:schemeClr val="bg1"/>
                </a:solidFill>
                <a:latin typeface="+mn-lt"/>
                <a:cs typeface="Segoe UI"/>
              </a:rPr>
              <a:t>.</a:t>
            </a:r>
          </a:p>
        </p:txBody>
      </p:sp>
      <p:pic>
        <p:nvPicPr>
          <p:cNvPr id="4" name="Picture 3" descr="A logo with blue text&#10;&#10;Description automatically generated">
            <a:extLst>
              <a:ext uri="{FF2B5EF4-FFF2-40B4-BE49-F238E27FC236}">
                <a16:creationId xmlns:a16="http://schemas.microsoft.com/office/drawing/2014/main" id="{51833B80-7691-4280-7DB5-480CC4578161}"/>
              </a:ext>
            </a:extLst>
          </p:cNvPr>
          <p:cNvPicPr>
            <a:picLocks noChangeAspect="1"/>
          </p:cNvPicPr>
          <p:nvPr/>
        </p:nvPicPr>
        <p:blipFill>
          <a:blip r:embed="rId4"/>
          <a:stretch>
            <a:fillRect/>
          </a:stretch>
        </p:blipFill>
        <p:spPr>
          <a:xfrm>
            <a:off x="10919587" y="6393028"/>
            <a:ext cx="1158355" cy="431480"/>
          </a:xfrm>
          <a:prstGeom prst="rect">
            <a:avLst/>
          </a:prstGeom>
        </p:spPr>
      </p:pic>
    </p:spTree>
    <p:extLst>
      <p:ext uri="{BB962C8B-B14F-4D97-AF65-F5344CB8AC3E}">
        <p14:creationId xmlns:p14="http://schemas.microsoft.com/office/powerpoint/2010/main" val="4141568309"/>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6096" y="-1007"/>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417512"/>
            <a:ext cx="12192000" cy="513640"/>
          </a:xfrm>
          <a:prstGeom prst="rect">
            <a:avLst/>
          </a:prstGeom>
        </p:spPr>
      </p:pic>
      <p:sp>
        <p:nvSpPr>
          <p:cNvPr id="5" name="Title 4">
            <a:extLst>
              <a:ext uri="{FF2B5EF4-FFF2-40B4-BE49-F238E27FC236}">
                <a16:creationId xmlns:a16="http://schemas.microsoft.com/office/drawing/2014/main" id="{547A81E8-1001-4C4D-909B-7C9A2BBEDC0A}"/>
              </a:ext>
            </a:extLst>
          </p:cNvPr>
          <p:cNvSpPr>
            <a:spLocks noGrp="1"/>
          </p:cNvSpPr>
          <p:nvPr>
            <p:ph type="title"/>
          </p:nvPr>
        </p:nvSpPr>
        <p:spPr>
          <a:xfrm>
            <a:off x="-2936" y="0"/>
            <a:ext cx="12194936" cy="1108208"/>
          </a:xfrm>
        </p:spPr>
        <p:txBody>
          <a:bodyPr>
            <a:normAutofit/>
          </a:bodyPr>
          <a:lstStyle/>
          <a:p>
            <a:pPr algn="ctr"/>
            <a:r>
              <a:rPr lang="en-GB" sz="2800">
                <a:solidFill>
                  <a:schemeClr val="bg1"/>
                </a:solidFill>
                <a:latin typeface="Times New Roman"/>
                <a:cs typeface="Times New Roman"/>
              </a:rPr>
              <a:t>Role of Grant Awards in Economic Connectedness</a:t>
            </a:r>
            <a:r>
              <a:rPr lang="en-GB" sz="2800">
                <a:latin typeface="Times New Roman"/>
                <a:cs typeface="Times New Roman"/>
              </a:rPr>
              <a:t>  </a:t>
            </a:r>
          </a:p>
        </p:txBody>
      </p:sp>
      <p:pic>
        <p:nvPicPr>
          <p:cNvPr id="8" name="Picture 7" descr="A map of the united states with red dots&#10;&#10;Description automatically generated">
            <a:extLst>
              <a:ext uri="{FF2B5EF4-FFF2-40B4-BE49-F238E27FC236}">
                <a16:creationId xmlns:a16="http://schemas.microsoft.com/office/drawing/2014/main" id="{8E0EB54D-72CE-726C-FA6D-C734155462BF}"/>
              </a:ext>
            </a:extLst>
          </p:cNvPr>
          <p:cNvPicPr>
            <a:picLocks noChangeAspect="1"/>
          </p:cNvPicPr>
          <p:nvPr/>
        </p:nvPicPr>
        <p:blipFill rotWithShape="1">
          <a:blip r:embed="rId3">
            <a:extLst>
              <a:ext uri="{28A0092B-C50C-407E-A947-70E740481C1C}">
                <a14:useLocalDpi xmlns:a14="http://schemas.microsoft.com/office/drawing/2010/main" val="0"/>
              </a:ext>
            </a:extLst>
          </a:blip>
          <a:srcRect l="11307" t="4093" r="9455" b="16675"/>
          <a:stretch/>
        </p:blipFill>
        <p:spPr>
          <a:xfrm>
            <a:off x="6565182" y="1976263"/>
            <a:ext cx="5377507" cy="3183173"/>
          </a:xfrm>
          <a:prstGeom prst="rect">
            <a:avLst/>
          </a:prstGeom>
        </p:spPr>
      </p:pic>
      <p:pic>
        <p:nvPicPr>
          <p:cNvPr id="4" name="Content Placeholder 8" descr="A map of the united states&#10;&#10;Description automatically generated">
            <a:extLst>
              <a:ext uri="{FF2B5EF4-FFF2-40B4-BE49-F238E27FC236}">
                <a16:creationId xmlns:a16="http://schemas.microsoft.com/office/drawing/2014/main" id="{C0748E62-17C1-0A56-AD9E-BA3EE0BAD532}"/>
              </a:ext>
            </a:extLst>
          </p:cNvPr>
          <p:cNvPicPr>
            <a:picLocks noChangeAspect="1"/>
          </p:cNvPicPr>
          <p:nvPr/>
        </p:nvPicPr>
        <p:blipFill rotWithShape="1">
          <a:blip r:embed="rId4">
            <a:extLst>
              <a:ext uri="{28A0092B-C50C-407E-A947-70E740481C1C}">
                <a14:useLocalDpi xmlns:a14="http://schemas.microsoft.com/office/drawing/2010/main" val="0"/>
              </a:ext>
            </a:extLst>
          </a:blip>
          <a:srcRect l="14449" t="26805" r="40464" b="32367"/>
          <a:stretch/>
        </p:blipFill>
        <p:spPr>
          <a:xfrm>
            <a:off x="133936" y="2129093"/>
            <a:ext cx="6076364" cy="3143947"/>
          </a:xfrm>
          <a:prstGeom prst="rect">
            <a:avLst/>
          </a:prstGeom>
        </p:spPr>
      </p:pic>
      <p:pic>
        <p:nvPicPr>
          <p:cNvPr id="3" name="Picture Placeholder 9" descr="A picture containing large, sitting, blue, umbrella&#10;&#10;Description automatically generated">
            <a:extLst>
              <a:ext uri="{FF2B5EF4-FFF2-40B4-BE49-F238E27FC236}">
                <a16:creationId xmlns:a16="http://schemas.microsoft.com/office/drawing/2014/main" id="{FB3B6A68-DE26-10F8-36F0-11EDBFD76D3F}"/>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322205" y="1144454"/>
            <a:ext cx="49332" cy="5177097"/>
          </a:xfrm>
          <a:prstGeom prst="rect">
            <a:avLst/>
          </a:prstGeom>
        </p:spPr>
      </p:pic>
      <p:pic>
        <p:nvPicPr>
          <p:cNvPr id="10" name="Picture Placeholder 9" descr="A picture containing large, sitting, blue, umbrella&#10;&#10;Description automatically generated">
            <a:extLst>
              <a:ext uri="{FF2B5EF4-FFF2-40B4-BE49-F238E27FC236}">
                <a16:creationId xmlns:a16="http://schemas.microsoft.com/office/drawing/2014/main" id="{36EE0D30-73EB-9D0E-FB19-7863639D8E17}"/>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53" y="1144454"/>
            <a:ext cx="49332" cy="5177097"/>
          </a:xfrm>
          <a:prstGeom prst="rect">
            <a:avLst/>
          </a:prstGeom>
        </p:spPr>
      </p:pic>
      <p:pic>
        <p:nvPicPr>
          <p:cNvPr id="12" name="Picture Placeholder 9" descr="A picture containing large, sitting, blue, umbrella&#10;&#10;Description automatically generated">
            <a:extLst>
              <a:ext uri="{FF2B5EF4-FFF2-40B4-BE49-F238E27FC236}">
                <a16:creationId xmlns:a16="http://schemas.microsoft.com/office/drawing/2014/main" id="{052BC7BA-5A93-C523-1B4B-FC87EA41AC4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2137789" y="1071302"/>
            <a:ext cx="49332" cy="5177097"/>
          </a:xfrm>
          <a:prstGeom prst="rect">
            <a:avLst/>
          </a:prstGeom>
        </p:spPr>
      </p:pic>
      <p:sp>
        <p:nvSpPr>
          <p:cNvPr id="13" name="TextBox 12">
            <a:extLst>
              <a:ext uri="{FF2B5EF4-FFF2-40B4-BE49-F238E27FC236}">
                <a16:creationId xmlns:a16="http://schemas.microsoft.com/office/drawing/2014/main" id="{4D5880C6-BE46-BE72-956D-2B7E21C9BAAE}"/>
              </a:ext>
            </a:extLst>
          </p:cNvPr>
          <p:cNvSpPr txBox="1"/>
          <p:nvPr/>
        </p:nvSpPr>
        <p:spPr>
          <a:xfrm>
            <a:off x="178048" y="1627267"/>
            <a:ext cx="5931524"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latin typeface="Times New Roman"/>
                <a:ea typeface="+mn-lt"/>
                <a:cs typeface="+mn-lt"/>
              </a:rPr>
              <a:t>Grant Awarded by Region</a:t>
            </a:r>
            <a:endParaRPr lang="en-US" sz="2000">
              <a:latin typeface="Times New Roman"/>
              <a:cs typeface="Times New Roman"/>
            </a:endParaRPr>
          </a:p>
        </p:txBody>
      </p:sp>
      <p:sp>
        <p:nvSpPr>
          <p:cNvPr id="14" name="TextBox 13">
            <a:extLst>
              <a:ext uri="{FF2B5EF4-FFF2-40B4-BE49-F238E27FC236}">
                <a16:creationId xmlns:a16="http://schemas.microsoft.com/office/drawing/2014/main" id="{734DA374-57EE-EAEF-8C6B-528A533BA49F}"/>
              </a:ext>
            </a:extLst>
          </p:cNvPr>
          <p:cNvSpPr txBox="1"/>
          <p:nvPr/>
        </p:nvSpPr>
        <p:spPr>
          <a:xfrm>
            <a:off x="6479216" y="1673327"/>
            <a:ext cx="554396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latin typeface="Times New Roman"/>
                <a:cs typeface="Arial"/>
              </a:rPr>
              <a:t>Low Economic Connectedness by Region</a:t>
            </a:r>
            <a:endParaRPr lang="en-US" sz="2000">
              <a:latin typeface="Times New Roman"/>
              <a:cs typeface="Times New Roman"/>
            </a:endParaRPr>
          </a:p>
        </p:txBody>
      </p:sp>
      <p:sp>
        <p:nvSpPr>
          <p:cNvPr id="15" name="TextBox 14">
            <a:extLst>
              <a:ext uri="{FF2B5EF4-FFF2-40B4-BE49-F238E27FC236}">
                <a16:creationId xmlns:a16="http://schemas.microsoft.com/office/drawing/2014/main" id="{6090ADCB-77B2-DA7B-E1AB-1A3B85BAA507}"/>
              </a:ext>
            </a:extLst>
          </p:cNvPr>
          <p:cNvSpPr txBox="1"/>
          <p:nvPr/>
        </p:nvSpPr>
        <p:spPr>
          <a:xfrm>
            <a:off x="24384" y="5965952"/>
            <a:ext cx="12080240" cy="400110"/>
          </a:xfrm>
          <a:prstGeom prst="rect">
            <a:avLst/>
          </a:prstGeom>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latin typeface="Times New Roman"/>
                <a:cs typeface="Arial"/>
              </a:rPr>
              <a:t>Observation: </a:t>
            </a:r>
            <a:r>
              <a:rPr lang="en-US" sz="2000">
                <a:latin typeface="Times New Roman"/>
                <a:cs typeface="Arial"/>
              </a:rPr>
              <a:t>Regions with No Grants Award has Low Economic Connectedness </a:t>
            </a:r>
          </a:p>
        </p:txBody>
      </p:sp>
      <p:pic>
        <p:nvPicPr>
          <p:cNvPr id="9" name="Picture 8" descr="A logo with blue text&#10;&#10;Description automatically generated">
            <a:extLst>
              <a:ext uri="{FF2B5EF4-FFF2-40B4-BE49-F238E27FC236}">
                <a16:creationId xmlns:a16="http://schemas.microsoft.com/office/drawing/2014/main" id="{B15B9BB5-505C-6F06-DE6E-B2D9BE90A556}"/>
              </a:ext>
            </a:extLst>
          </p:cNvPr>
          <p:cNvPicPr>
            <a:picLocks noChangeAspect="1"/>
          </p:cNvPicPr>
          <p:nvPr/>
        </p:nvPicPr>
        <p:blipFill>
          <a:blip r:embed="rId5"/>
          <a:stretch>
            <a:fillRect/>
          </a:stretch>
        </p:blipFill>
        <p:spPr>
          <a:xfrm>
            <a:off x="10994846" y="6458880"/>
            <a:ext cx="1158355" cy="431480"/>
          </a:xfrm>
          <a:prstGeom prst="rect">
            <a:avLst/>
          </a:prstGeom>
        </p:spPr>
      </p:pic>
      <p:sp>
        <p:nvSpPr>
          <p:cNvPr id="17" name="TextBox 16">
            <a:extLst>
              <a:ext uri="{FF2B5EF4-FFF2-40B4-BE49-F238E27FC236}">
                <a16:creationId xmlns:a16="http://schemas.microsoft.com/office/drawing/2014/main" id="{AA54CB5B-001B-188B-F6E8-14B0AB7E2EE6}"/>
              </a:ext>
            </a:extLst>
          </p:cNvPr>
          <p:cNvSpPr txBox="1"/>
          <p:nvPr/>
        </p:nvSpPr>
        <p:spPr>
          <a:xfrm>
            <a:off x="9314831" y="1243274"/>
            <a:ext cx="271018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solidFill>
                  <a:srgbClr val="FF0000"/>
                </a:solidFill>
                <a:latin typeface="Times New Roman"/>
                <a:cs typeface="Times New Roman"/>
              </a:rPr>
              <a:t>Visuals  developed using Tableau</a:t>
            </a:r>
            <a:endParaRPr lang="en-US" sz="1400">
              <a:solidFill>
                <a:srgbClr val="FF0000"/>
              </a:solidFill>
            </a:endParaRPr>
          </a:p>
        </p:txBody>
      </p:sp>
    </p:spTree>
    <p:extLst>
      <p:ext uri="{BB962C8B-B14F-4D97-AF65-F5344CB8AC3E}">
        <p14:creationId xmlns:p14="http://schemas.microsoft.com/office/powerpoint/2010/main" val="2832026271"/>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0" y="-13199"/>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236360"/>
            <a:ext cx="12192000" cy="513640"/>
          </a:xfrm>
          <a:prstGeom prst="rect">
            <a:avLst/>
          </a:prstGeom>
        </p:spPr>
      </p:pic>
      <p:sp>
        <p:nvSpPr>
          <p:cNvPr id="5" name="Title 4">
            <a:extLst>
              <a:ext uri="{FF2B5EF4-FFF2-40B4-BE49-F238E27FC236}">
                <a16:creationId xmlns:a16="http://schemas.microsoft.com/office/drawing/2014/main" id="{547A81E8-1001-4C4D-909B-7C9A2BBEDC0A}"/>
              </a:ext>
            </a:extLst>
          </p:cNvPr>
          <p:cNvSpPr>
            <a:spLocks noGrp="1"/>
          </p:cNvSpPr>
          <p:nvPr>
            <p:ph type="title"/>
          </p:nvPr>
        </p:nvSpPr>
        <p:spPr>
          <a:xfrm>
            <a:off x="972312" y="1914144"/>
            <a:ext cx="10515600" cy="1325563"/>
          </a:xfrm>
        </p:spPr>
        <p:txBody>
          <a:bodyPr>
            <a:normAutofit fontScale="90000"/>
          </a:bodyPr>
          <a:lstStyle/>
          <a:p>
            <a:pPr marL="0" marR="0" lvl="0" indent="0" algn="l" defTabSz="914400" rtl="0" eaLnBrk="1" fontAlgn="auto" latinLnBrk="0" hangingPunct="1">
              <a:lnSpc>
                <a:spcPct val="100000"/>
              </a:lnSpc>
              <a:spcBef>
                <a:spcPts val="0"/>
              </a:spcBef>
              <a:spcAft>
                <a:spcPts val="0"/>
              </a:spcAft>
              <a:buClrTx/>
              <a:buSzTx/>
              <a:buFontTx/>
              <a:buNone/>
              <a:tabLst/>
              <a:defRPr/>
            </a:pPr>
            <a:br>
              <a:rPr lang="en-US" sz="4400">
                <a:solidFill>
                  <a:schemeClr val="bg1"/>
                </a:solidFill>
                <a:latin typeface="+mn-lt"/>
              </a:rPr>
            </a:br>
            <a:r>
              <a:rPr lang="en-US" spc="9">
                <a:solidFill>
                  <a:schemeClr val="bg1"/>
                </a:solidFill>
                <a:latin typeface="Proxima Nova Black"/>
              </a:rPr>
              <a:t>Brain </a:t>
            </a:r>
            <a:r>
              <a:rPr lang="en-US" spc="9" err="1">
                <a:solidFill>
                  <a:schemeClr val="bg1"/>
                </a:solidFill>
                <a:latin typeface="Proxima Nova Black"/>
              </a:rPr>
              <a:t>Stormin</a:t>
            </a:r>
            <a:br>
              <a:rPr lang="en-US" sz="4400">
                <a:solidFill>
                  <a:schemeClr val="bg1"/>
                </a:solidFill>
                <a:latin typeface="+mn-lt"/>
              </a:rPr>
            </a:br>
            <a:endParaRPr lang="en-US">
              <a:solidFill>
                <a:schemeClr val="bg1"/>
              </a:solidFill>
            </a:endParaRPr>
          </a:p>
        </p:txBody>
      </p:sp>
      <p:pic>
        <p:nvPicPr>
          <p:cNvPr id="3" name="Picture 2" descr="A logo with blue text&#10;&#10;Description automatically generated">
            <a:extLst>
              <a:ext uri="{FF2B5EF4-FFF2-40B4-BE49-F238E27FC236}">
                <a16:creationId xmlns:a16="http://schemas.microsoft.com/office/drawing/2014/main" id="{119BF557-E819-44D0-9693-68F5C8DA72D2}"/>
              </a:ext>
            </a:extLst>
          </p:cNvPr>
          <p:cNvPicPr>
            <a:picLocks noChangeAspect="1"/>
          </p:cNvPicPr>
          <p:nvPr/>
        </p:nvPicPr>
        <p:blipFill>
          <a:blip r:embed="rId3"/>
          <a:stretch>
            <a:fillRect/>
          </a:stretch>
        </p:blipFill>
        <p:spPr>
          <a:xfrm>
            <a:off x="10802846" y="6278880"/>
            <a:ext cx="1158355" cy="431480"/>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2F07968A-98E7-8F8E-0730-59B70558CB01}"/>
              </a:ext>
            </a:extLst>
          </p:cNvPr>
          <p:cNvPicPr>
            <a:picLocks noChangeAspect="1"/>
          </p:cNvPicPr>
          <p:nvPr/>
        </p:nvPicPr>
        <p:blipFill>
          <a:blip r:embed="rId4"/>
          <a:stretch>
            <a:fillRect/>
          </a:stretch>
        </p:blipFill>
        <p:spPr>
          <a:xfrm>
            <a:off x="1" y="-3793"/>
            <a:ext cx="12192000" cy="6283419"/>
          </a:xfrm>
          <a:prstGeom prst="rect">
            <a:avLst/>
          </a:prstGeom>
        </p:spPr>
      </p:pic>
    </p:spTree>
    <p:extLst>
      <p:ext uri="{BB962C8B-B14F-4D97-AF65-F5344CB8AC3E}">
        <p14:creationId xmlns:p14="http://schemas.microsoft.com/office/powerpoint/2010/main" val="164070673"/>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0" y="-13199"/>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sp>
        <p:nvSpPr>
          <p:cNvPr id="5" name="Title 4">
            <a:extLst>
              <a:ext uri="{FF2B5EF4-FFF2-40B4-BE49-F238E27FC236}">
                <a16:creationId xmlns:a16="http://schemas.microsoft.com/office/drawing/2014/main" id="{547A81E8-1001-4C4D-909B-7C9A2BBEDC0A}"/>
              </a:ext>
            </a:extLst>
          </p:cNvPr>
          <p:cNvSpPr>
            <a:spLocks noGrp="1"/>
          </p:cNvSpPr>
          <p:nvPr>
            <p:ph type="title"/>
          </p:nvPr>
        </p:nvSpPr>
        <p:spPr>
          <a:xfrm>
            <a:off x="0" y="86994"/>
            <a:ext cx="12192000" cy="996985"/>
          </a:xfrm>
        </p:spPr>
        <p:txBody>
          <a:bodyPr>
            <a:normAutofit/>
          </a:bodyPr>
          <a:lstStyle/>
          <a:p>
            <a:pPr algn="ctr"/>
            <a:r>
              <a:rPr lang="en-US" sz="2800" b="1">
                <a:solidFill>
                  <a:schemeClr val="bg1"/>
                </a:solidFill>
                <a:effectLst/>
                <a:latin typeface="Times New Roman"/>
                <a:cs typeface="Times New Roman"/>
              </a:rPr>
              <a:t>Focusing on</a:t>
            </a:r>
          </a:p>
        </p:txBody>
      </p:sp>
      <p:sp>
        <p:nvSpPr>
          <p:cNvPr id="36" name="Content Placeholder 35">
            <a:extLst>
              <a:ext uri="{FF2B5EF4-FFF2-40B4-BE49-F238E27FC236}">
                <a16:creationId xmlns:a16="http://schemas.microsoft.com/office/drawing/2014/main" id="{F85A589A-C5D7-E4E7-F381-90AD517E07E7}"/>
              </a:ext>
            </a:extLst>
          </p:cNvPr>
          <p:cNvSpPr>
            <a:spLocks noGrp="1"/>
          </p:cNvSpPr>
          <p:nvPr>
            <p:ph idx="1"/>
          </p:nvPr>
        </p:nvSpPr>
        <p:spPr>
          <a:xfrm>
            <a:off x="466200" y="1513625"/>
            <a:ext cx="11427600" cy="4423338"/>
          </a:xfrm>
        </p:spPr>
        <p:txBody>
          <a:bodyPr vert="horz" lIns="91440" tIns="45720" rIns="91440" bIns="45720" rtlCol="0" anchor="t">
            <a:noAutofit/>
          </a:bodyPr>
          <a:lstStyle/>
          <a:p>
            <a:pPr lvl="0" rtl="0">
              <a:buFont typeface="Wingdings" panose="020B0604020202020204" pitchFamily="34" charset="0"/>
              <a:buChar char="v"/>
            </a:pPr>
            <a:r>
              <a:rPr lang="en-US" sz="1800" u="sng" baseline="0">
                <a:solidFill>
                  <a:srgbClr val="444444"/>
                </a:solidFill>
                <a:latin typeface="Times New Roman"/>
                <a:ea typeface="Arial"/>
                <a:cs typeface="Arial"/>
              </a:rPr>
              <a:t>Economic connectedness Metrics within the friendly neighborhood (</a:t>
            </a:r>
            <a:r>
              <a:rPr lang="en-US" sz="1800" u="sng" baseline="0" err="1">
                <a:solidFill>
                  <a:srgbClr val="444444"/>
                </a:solidFill>
                <a:latin typeface="Times New Roman"/>
                <a:ea typeface="Arial"/>
                <a:cs typeface="Arial"/>
              </a:rPr>
              <a:t>nbhd_ec_zip</a:t>
            </a:r>
            <a:r>
              <a:rPr lang="en-US" sz="1800" u="sng" baseline="0">
                <a:solidFill>
                  <a:srgbClr val="444444"/>
                </a:solidFill>
                <a:latin typeface="Times New Roman"/>
                <a:ea typeface="Arial"/>
                <a:cs typeface="Arial"/>
              </a:rPr>
              <a:t>)</a:t>
            </a:r>
            <a:r>
              <a:rPr lang="en-US" sz="1800" baseline="0">
                <a:solidFill>
                  <a:srgbClr val="444444"/>
                </a:solidFill>
                <a:latin typeface="Times New Roman"/>
                <a:ea typeface="Arial"/>
                <a:cs typeface="Arial"/>
              </a:rPr>
              <a:t> and the </a:t>
            </a:r>
            <a:r>
              <a:rPr lang="en-US" sz="1800" u="sng" baseline="0">
                <a:solidFill>
                  <a:srgbClr val="444444"/>
                </a:solidFill>
                <a:latin typeface="Times New Roman"/>
                <a:ea typeface="Arial"/>
                <a:cs typeface="Arial"/>
              </a:rPr>
              <a:t>Clustering Metrics (</a:t>
            </a:r>
            <a:r>
              <a:rPr lang="en-US" sz="1800" u="sng" baseline="0" err="1">
                <a:solidFill>
                  <a:srgbClr val="444444"/>
                </a:solidFill>
                <a:latin typeface="Times New Roman"/>
                <a:ea typeface="Arial"/>
                <a:cs typeface="Arial"/>
              </a:rPr>
              <a:t>clustering_zip</a:t>
            </a:r>
            <a:r>
              <a:rPr lang="en-US" sz="1800" u="sng" baseline="0">
                <a:solidFill>
                  <a:srgbClr val="444444"/>
                </a:solidFill>
                <a:latin typeface="Times New Roman"/>
                <a:ea typeface="Arial"/>
                <a:cs typeface="Arial"/>
              </a:rPr>
              <a:t>)</a:t>
            </a:r>
            <a:r>
              <a:rPr lang="en-US" sz="1800" baseline="0">
                <a:solidFill>
                  <a:srgbClr val="444444"/>
                </a:solidFill>
                <a:latin typeface="Times New Roman"/>
                <a:ea typeface="Arial"/>
                <a:cs typeface="Arial"/>
              </a:rPr>
              <a:t> at the local community using zip code. </a:t>
            </a:r>
            <a:r>
              <a:rPr lang="en-US" sz="1800">
                <a:solidFill>
                  <a:srgbClr val="444444"/>
                </a:solidFill>
                <a:latin typeface="Times New Roman"/>
                <a:ea typeface="Arial"/>
                <a:cs typeface="Arial"/>
              </a:rPr>
              <a:t>​</a:t>
            </a:r>
            <a:endParaRPr lang="en-US" sz="1800">
              <a:cs typeface="Arial" panose="020B0604020202020204"/>
            </a:endParaRPr>
          </a:p>
          <a:p>
            <a:pPr>
              <a:buFont typeface="Wingdings" panose="020B0604020202020204" pitchFamily="34" charset="0"/>
              <a:buChar char="v"/>
            </a:pPr>
            <a:endParaRPr lang="en-US" sz="1800">
              <a:solidFill>
                <a:srgbClr val="444444"/>
              </a:solidFill>
              <a:latin typeface="Times New Roman"/>
              <a:ea typeface="Arial"/>
              <a:cs typeface="Arial"/>
            </a:endParaRPr>
          </a:p>
          <a:p>
            <a:pPr rtl="0">
              <a:buFont typeface="Wingdings" panose="020B0604020202020204" pitchFamily="34" charset="0"/>
              <a:buChar char="v"/>
            </a:pPr>
            <a:r>
              <a:rPr lang="en-US" sz="1800" baseline="0" err="1">
                <a:solidFill>
                  <a:srgbClr val="444444"/>
                </a:solidFill>
                <a:latin typeface="Times New Roman"/>
                <a:ea typeface="Arial"/>
                <a:cs typeface="Arial"/>
              </a:rPr>
              <a:t>nbhd_ec_zip</a:t>
            </a:r>
            <a:r>
              <a:rPr lang="en-US" sz="1800" baseline="0">
                <a:solidFill>
                  <a:srgbClr val="444444"/>
                </a:solidFill>
                <a:latin typeface="Times New Roman"/>
                <a:ea typeface="Arial"/>
                <a:cs typeface="Arial"/>
              </a:rPr>
              <a:t> refers to the ranking calculated metrics of friendly neighborhoods between 0 and 1.94. The higher the metrics indicate friendly neighborhoods in all local communities across the USA.</a:t>
            </a:r>
            <a:r>
              <a:rPr lang="en-US" sz="1800">
                <a:solidFill>
                  <a:srgbClr val="444444"/>
                </a:solidFill>
                <a:latin typeface="Times New Roman"/>
                <a:ea typeface="Arial"/>
                <a:cs typeface="Arial"/>
              </a:rPr>
              <a:t>​</a:t>
            </a:r>
          </a:p>
          <a:p>
            <a:pPr>
              <a:buFont typeface="Wingdings" panose="020B0604020202020204" pitchFamily="34" charset="0"/>
              <a:buChar char="v"/>
            </a:pPr>
            <a:endParaRPr lang="en-US" sz="1800">
              <a:solidFill>
                <a:srgbClr val="444444"/>
              </a:solidFill>
              <a:latin typeface="Times New Roman"/>
              <a:ea typeface="Arial"/>
              <a:cs typeface="Arial"/>
            </a:endParaRPr>
          </a:p>
          <a:p>
            <a:pPr lvl="0" rtl="0">
              <a:buFont typeface="Wingdings" panose="020B0604020202020204" pitchFamily="34" charset="0"/>
              <a:buChar char="v"/>
            </a:pPr>
            <a:r>
              <a:rPr lang="en-US" sz="1800" baseline="0" err="1">
                <a:solidFill>
                  <a:srgbClr val="444444"/>
                </a:solidFill>
                <a:latin typeface="Times New Roman"/>
                <a:ea typeface="Arial"/>
                <a:cs typeface="Arial"/>
              </a:rPr>
              <a:t>clustering_zip</a:t>
            </a:r>
            <a:r>
              <a:rPr lang="en-US" sz="1800" baseline="0">
                <a:solidFill>
                  <a:srgbClr val="444444"/>
                </a:solidFill>
                <a:latin typeface="Times New Roman"/>
                <a:ea typeface="Arial"/>
                <a:cs typeface="Arial"/>
              </a:rPr>
              <a:t> refers to the </a:t>
            </a:r>
            <a:r>
              <a:rPr lang="en-US" sz="1800" u="sng" baseline="0">
                <a:solidFill>
                  <a:srgbClr val="444444"/>
                </a:solidFill>
                <a:latin typeface="Times New Roman"/>
                <a:ea typeface="Arial"/>
                <a:cs typeface="Arial"/>
              </a:rPr>
              <a:t>average fraction of friendly people</a:t>
            </a:r>
            <a:r>
              <a:rPr lang="en-US" sz="1800" baseline="0">
                <a:solidFill>
                  <a:srgbClr val="444444"/>
                </a:solidFill>
                <a:latin typeface="Times New Roman"/>
                <a:ea typeface="Arial"/>
                <a:cs typeface="Arial"/>
              </a:rPr>
              <a:t> who are also friends. </a:t>
            </a:r>
            <a:r>
              <a:rPr lang="en-US" sz="1800">
                <a:solidFill>
                  <a:srgbClr val="444444"/>
                </a:solidFill>
                <a:latin typeface="Times New Roman"/>
                <a:ea typeface="Arial"/>
                <a:cs typeface="Arial"/>
              </a:rPr>
              <a:t>​</a:t>
            </a:r>
          </a:p>
          <a:p>
            <a:pPr>
              <a:buFont typeface="Wingdings" panose="020B0604020202020204" pitchFamily="34" charset="0"/>
              <a:buChar char="v"/>
            </a:pPr>
            <a:endParaRPr lang="en-US" sz="1800">
              <a:solidFill>
                <a:srgbClr val="444444"/>
              </a:solidFill>
              <a:latin typeface="Times New Roman"/>
              <a:ea typeface="Arial"/>
              <a:cs typeface="Arial"/>
            </a:endParaRPr>
          </a:p>
          <a:p>
            <a:pPr lvl="0" rtl="0">
              <a:buFont typeface="Wingdings" panose="020B0604020202020204" pitchFamily="34" charset="0"/>
              <a:buChar char="v"/>
            </a:pPr>
            <a:r>
              <a:rPr lang="en-US" sz="1800" baseline="0">
                <a:solidFill>
                  <a:srgbClr val="444444"/>
                </a:solidFill>
                <a:latin typeface="Times New Roman"/>
                <a:ea typeface="Arial"/>
                <a:cs typeface="Arial"/>
              </a:rPr>
              <a:t>The higher the metrics in both Variable indicate a friendly neighborhood and vice versa.</a:t>
            </a:r>
            <a:r>
              <a:rPr lang="en-US" sz="1800">
                <a:solidFill>
                  <a:srgbClr val="444444"/>
                </a:solidFill>
                <a:latin typeface="Times New Roman"/>
                <a:ea typeface="Arial"/>
                <a:cs typeface="Arial"/>
              </a:rPr>
              <a:t>​</a:t>
            </a:r>
          </a:p>
          <a:p>
            <a:pPr>
              <a:buFont typeface="Wingdings" panose="020B0604020202020204" pitchFamily="34" charset="0"/>
              <a:buChar char="v"/>
            </a:pPr>
            <a:endParaRPr lang="en-US" sz="1800">
              <a:solidFill>
                <a:srgbClr val="444444"/>
              </a:solidFill>
              <a:latin typeface="Times New Roman"/>
              <a:ea typeface="Arial"/>
              <a:cs typeface="Arial"/>
            </a:endParaRPr>
          </a:p>
          <a:p>
            <a:pPr lvl="0" rtl="0">
              <a:buFont typeface="Wingdings" panose="020B0604020202020204" pitchFamily="34" charset="0"/>
              <a:buChar char="v"/>
            </a:pPr>
            <a:r>
              <a:rPr lang="en-US" sz="1800" baseline="0">
                <a:solidFill>
                  <a:srgbClr val="444444"/>
                </a:solidFill>
                <a:latin typeface="Times New Roman"/>
                <a:ea typeface="Arial"/>
                <a:cs typeface="Arial"/>
              </a:rPr>
              <a:t>Focusing on the lower indicator metrics can significantly impact economic integration and uplift communities because </a:t>
            </a:r>
            <a:r>
              <a:rPr lang="en-US" sz="1800" baseline="0" err="1">
                <a:solidFill>
                  <a:srgbClr val="444444"/>
                </a:solidFill>
                <a:latin typeface="Times New Roman"/>
                <a:ea typeface="Arial"/>
                <a:cs typeface="Arial"/>
              </a:rPr>
              <a:t>nbhd_ec_zip</a:t>
            </a:r>
            <a:r>
              <a:rPr lang="en-US" sz="1800" baseline="0">
                <a:solidFill>
                  <a:srgbClr val="444444"/>
                </a:solidFill>
                <a:latin typeface="Times New Roman"/>
                <a:ea typeface="Arial"/>
                <a:cs typeface="Arial"/>
              </a:rPr>
              <a:t> focuses on economic diversity within a neighborhood’s social network, and </a:t>
            </a:r>
            <a:r>
              <a:rPr lang="en-US" sz="1800" baseline="0" err="1">
                <a:solidFill>
                  <a:srgbClr val="444444"/>
                </a:solidFill>
                <a:latin typeface="Times New Roman"/>
                <a:ea typeface="Arial"/>
                <a:cs typeface="Arial"/>
              </a:rPr>
              <a:t>clustering_zip</a:t>
            </a:r>
            <a:r>
              <a:rPr lang="en-US" sz="1800" baseline="0">
                <a:solidFill>
                  <a:srgbClr val="444444"/>
                </a:solidFill>
                <a:latin typeface="Times New Roman"/>
                <a:ea typeface="Arial"/>
                <a:cs typeface="Arial"/>
              </a:rPr>
              <a:t> measures how interconnected an individual’s friends are.</a:t>
            </a:r>
            <a:r>
              <a:rPr lang="en-US" sz="1800">
                <a:solidFill>
                  <a:srgbClr val="444444"/>
                </a:solidFill>
                <a:latin typeface="Times New Roman"/>
                <a:ea typeface="Arial"/>
                <a:cs typeface="Arial"/>
              </a:rPr>
              <a:t>​</a:t>
            </a:r>
            <a:endParaRPr lang="en-US" sz="1800">
              <a:latin typeface="Times New Roman"/>
              <a:cs typeface="Times New Roman"/>
            </a:endParaRPr>
          </a:p>
        </p:txBody>
      </p:sp>
      <p:pic>
        <p:nvPicPr>
          <p:cNvPr id="38" name="Picture 37" descr="A logo with blue text&#10;&#10;Description automatically generated">
            <a:extLst>
              <a:ext uri="{FF2B5EF4-FFF2-40B4-BE49-F238E27FC236}">
                <a16:creationId xmlns:a16="http://schemas.microsoft.com/office/drawing/2014/main" id="{1C0CA7F3-097D-1546-3EEA-7A034CEB59AF}"/>
              </a:ext>
            </a:extLst>
          </p:cNvPr>
          <p:cNvPicPr>
            <a:picLocks noChangeAspect="1"/>
          </p:cNvPicPr>
          <p:nvPr/>
        </p:nvPicPr>
        <p:blipFill>
          <a:blip r:embed="rId3"/>
          <a:stretch>
            <a:fillRect/>
          </a:stretch>
        </p:blipFill>
        <p:spPr>
          <a:xfrm>
            <a:off x="10994846" y="6386880"/>
            <a:ext cx="1158355" cy="431480"/>
          </a:xfrm>
          <a:prstGeom prst="rect">
            <a:avLst/>
          </a:prstGeom>
        </p:spPr>
      </p:pic>
    </p:spTree>
    <p:extLst>
      <p:ext uri="{BB962C8B-B14F-4D97-AF65-F5344CB8AC3E}">
        <p14:creationId xmlns:p14="http://schemas.microsoft.com/office/powerpoint/2010/main" val="2869259074"/>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0" y="-13199"/>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sp>
        <p:nvSpPr>
          <p:cNvPr id="5" name="Title 4">
            <a:extLst>
              <a:ext uri="{FF2B5EF4-FFF2-40B4-BE49-F238E27FC236}">
                <a16:creationId xmlns:a16="http://schemas.microsoft.com/office/drawing/2014/main" id="{547A81E8-1001-4C4D-909B-7C9A2BBEDC0A}"/>
              </a:ext>
            </a:extLst>
          </p:cNvPr>
          <p:cNvSpPr>
            <a:spLocks noGrp="1"/>
          </p:cNvSpPr>
          <p:nvPr>
            <p:ph type="title"/>
          </p:nvPr>
        </p:nvSpPr>
        <p:spPr>
          <a:xfrm>
            <a:off x="313372" y="154746"/>
            <a:ext cx="11565255" cy="1325563"/>
          </a:xfrm>
        </p:spPr>
        <p:txBody>
          <a:bodyPr>
            <a:normAutofit/>
          </a:bodyPr>
          <a:lstStyle/>
          <a:p>
            <a:pPr algn="ctr">
              <a:lnSpc>
                <a:spcPct val="100000"/>
              </a:lnSpc>
              <a:spcBef>
                <a:spcPts val="0"/>
              </a:spcBef>
              <a:defRPr/>
            </a:pPr>
            <a:r>
              <a:rPr kumimoji="0" lang="en-US" sz="2400" b="1" i="0" u="none" strike="noStrike" kern="0" cap="none" spc="0" normalizeH="0" baseline="0" noProof="0">
                <a:ln>
                  <a:noFill/>
                </a:ln>
                <a:solidFill>
                  <a:schemeClr val="bg1"/>
                </a:solidFill>
                <a:effectLst/>
                <a:uLnTx/>
                <a:uFillTx/>
                <a:ea typeface="+mn-ea"/>
                <a:cs typeface="Segoe UI"/>
              </a:rPr>
              <a:t>Actionable Steps to Enhance Economic Integration</a:t>
            </a:r>
            <a:br>
              <a:rPr lang="en-US" sz="2400" b="1" i="0" u="none" strike="noStrike" kern="0" cap="none" spc="0" normalizeH="0" baseline="0" noProof="0">
                <a:ln>
                  <a:noFill/>
                </a:ln>
                <a:effectLst/>
                <a:uLnTx/>
                <a:uFillTx/>
                <a:ea typeface="+mn-ea"/>
                <a:cs typeface="Segoe UI" pitchFamily="34" charset="0"/>
              </a:rPr>
            </a:br>
            <a:endParaRPr lang="en-US" sz="2400">
              <a:solidFill>
                <a:schemeClr val="bg1"/>
              </a:solidFill>
              <a:cs typeface="Times New Roman"/>
            </a:endParaRPr>
          </a:p>
        </p:txBody>
      </p:sp>
      <p:graphicFrame>
        <p:nvGraphicFramePr>
          <p:cNvPr id="9" name="Content Placeholder 2">
            <a:extLst>
              <a:ext uri="{FF2B5EF4-FFF2-40B4-BE49-F238E27FC236}">
                <a16:creationId xmlns:a16="http://schemas.microsoft.com/office/drawing/2014/main" id="{DB62BF3C-E857-AB3B-2DAE-D79A263C6E09}"/>
              </a:ext>
            </a:extLst>
          </p:cNvPr>
          <p:cNvGraphicFramePr>
            <a:graphicFrameLocks noGrp="1"/>
          </p:cNvGraphicFramePr>
          <p:nvPr>
            <p:ph idx="1"/>
            <p:extLst>
              <p:ext uri="{D42A27DB-BD31-4B8C-83A1-F6EECF244321}">
                <p14:modId xmlns:p14="http://schemas.microsoft.com/office/powerpoint/2010/main" val="2834288631"/>
              </p:ext>
            </p:extLst>
          </p:nvPr>
        </p:nvGraphicFramePr>
        <p:xfrm>
          <a:off x="-2" y="1480309"/>
          <a:ext cx="12222751" cy="4727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6" name="Picture 65" descr="A logo with blue text&#10;&#10;Description automatically generated">
            <a:extLst>
              <a:ext uri="{FF2B5EF4-FFF2-40B4-BE49-F238E27FC236}">
                <a16:creationId xmlns:a16="http://schemas.microsoft.com/office/drawing/2014/main" id="{C536DBC4-43E5-7725-6CC8-E4D962DF5CCC}"/>
              </a:ext>
            </a:extLst>
          </p:cNvPr>
          <p:cNvPicPr>
            <a:picLocks noChangeAspect="1"/>
          </p:cNvPicPr>
          <p:nvPr/>
        </p:nvPicPr>
        <p:blipFill>
          <a:blip r:embed="rId8"/>
          <a:stretch>
            <a:fillRect/>
          </a:stretch>
        </p:blipFill>
        <p:spPr>
          <a:xfrm>
            <a:off x="10982846" y="6386880"/>
            <a:ext cx="1158355" cy="431480"/>
          </a:xfrm>
          <a:prstGeom prst="rect">
            <a:avLst/>
          </a:prstGeom>
        </p:spPr>
      </p:pic>
    </p:spTree>
    <p:extLst>
      <p:ext uri="{BB962C8B-B14F-4D97-AF65-F5344CB8AC3E}">
        <p14:creationId xmlns:p14="http://schemas.microsoft.com/office/powerpoint/2010/main" val="318534570"/>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0" y="-13199"/>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321027"/>
            <a:ext cx="12192000" cy="513640"/>
          </a:xfrm>
          <a:prstGeom prst="rect">
            <a:avLst/>
          </a:prstGeom>
        </p:spPr>
      </p:pic>
      <p:sp>
        <p:nvSpPr>
          <p:cNvPr id="5" name="Title 4">
            <a:extLst>
              <a:ext uri="{FF2B5EF4-FFF2-40B4-BE49-F238E27FC236}">
                <a16:creationId xmlns:a16="http://schemas.microsoft.com/office/drawing/2014/main" id="{547A81E8-1001-4C4D-909B-7C9A2BBEDC0A}"/>
              </a:ext>
            </a:extLst>
          </p:cNvPr>
          <p:cNvSpPr>
            <a:spLocks noGrp="1"/>
          </p:cNvSpPr>
          <p:nvPr>
            <p:ph type="title"/>
          </p:nvPr>
        </p:nvSpPr>
        <p:spPr>
          <a:xfrm>
            <a:off x="972312" y="1914144"/>
            <a:ext cx="10515600" cy="1325563"/>
          </a:xfrm>
        </p:spPr>
        <p:txBody>
          <a:bodyPr>
            <a:normAutofit fontScale="90000"/>
          </a:bodyPr>
          <a:lstStyle/>
          <a:p>
            <a:pPr marL="0" marR="0" lvl="0" indent="0" algn="l" defTabSz="914400" rtl="0" eaLnBrk="1" fontAlgn="auto" latinLnBrk="0" hangingPunct="1">
              <a:lnSpc>
                <a:spcPct val="100000"/>
              </a:lnSpc>
              <a:spcBef>
                <a:spcPts val="0"/>
              </a:spcBef>
              <a:spcAft>
                <a:spcPts val="0"/>
              </a:spcAft>
              <a:buClrTx/>
              <a:buSzTx/>
              <a:buFontTx/>
              <a:buNone/>
              <a:tabLst/>
              <a:defRPr/>
            </a:pPr>
            <a:br>
              <a:rPr lang="en-US" sz="4400">
                <a:solidFill>
                  <a:schemeClr val="bg1"/>
                </a:solidFill>
                <a:latin typeface="+mn-lt"/>
              </a:rPr>
            </a:br>
            <a:r>
              <a:rPr lang="en-US" spc="9">
                <a:solidFill>
                  <a:schemeClr val="bg1"/>
                </a:solidFill>
                <a:latin typeface="Proxima Nova Black"/>
              </a:rPr>
              <a:t>Brain </a:t>
            </a:r>
            <a:r>
              <a:rPr lang="en-US" spc="9" err="1">
                <a:solidFill>
                  <a:schemeClr val="bg1"/>
                </a:solidFill>
                <a:latin typeface="Proxima Nova Black"/>
              </a:rPr>
              <a:t>Stormin</a:t>
            </a:r>
            <a:br>
              <a:rPr lang="en-US" sz="4400">
                <a:solidFill>
                  <a:schemeClr val="bg1"/>
                </a:solidFill>
                <a:latin typeface="+mn-lt"/>
              </a:rPr>
            </a:br>
            <a:endParaRPr lang="en-US">
              <a:solidFill>
                <a:schemeClr val="bg1"/>
              </a:solidFill>
            </a:endParaRPr>
          </a:p>
        </p:txBody>
      </p:sp>
      <p:pic>
        <p:nvPicPr>
          <p:cNvPr id="14" name="Picture 13">
            <a:extLst>
              <a:ext uri="{FF2B5EF4-FFF2-40B4-BE49-F238E27FC236}">
                <a16:creationId xmlns:a16="http://schemas.microsoft.com/office/drawing/2014/main" id="{C4C43C27-B579-6E92-C358-EFB9EAA8D06E}"/>
              </a:ext>
            </a:extLst>
          </p:cNvPr>
          <p:cNvPicPr>
            <a:picLocks noChangeAspect="1"/>
          </p:cNvPicPr>
          <p:nvPr/>
        </p:nvPicPr>
        <p:blipFill>
          <a:blip r:embed="rId3"/>
          <a:stretch>
            <a:fillRect/>
          </a:stretch>
        </p:blipFill>
        <p:spPr>
          <a:xfrm>
            <a:off x="0" y="-3039"/>
            <a:ext cx="12192000" cy="6353039"/>
          </a:xfrm>
          <a:prstGeom prst="rect">
            <a:avLst/>
          </a:prstGeom>
        </p:spPr>
      </p:pic>
      <p:pic>
        <p:nvPicPr>
          <p:cNvPr id="3" name="Picture 2" descr="A logo with blue text&#10;&#10;Description automatically generated">
            <a:extLst>
              <a:ext uri="{FF2B5EF4-FFF2-40B4-BE49-F238E27FC236}">
                <a16:creationId xmlns:a16="http://schemas.microsoft.com/office/drawing/2014/main" id="{119BF557-E819-44D0-9693-68F5C8DA72D2}"/>
              </a:ext>
            </a:extLst>
          </p:cNvPr>
          <p:cNvPicPr>
            <a:picLocks noChangeAspect="1"/>
          </p:cNvPicPr>
          <p:nvPr/>
        </p:nvPicPr>
        <p:blipFill>
          <a:blip r:embed="rId4"/>
          <a:stretch>
            <a:fillRect/>
          </a:stretch>
        </p:blipFill>
        <p:spPr>
          <a:xfrm>
            <a:off x="10972179" y="6354140"/>
            <a:ext cx="1158355" cy="431480"/>
          </a:xfrm>
          <a:prstGeom prst="rect">
            <a:avLst/>
          </a:prstGeom>
        </p:spPr>
      </p:pic>
    </p:spTree>
    <p:extLst>
      <p:ext uri="{BB962C8B-B14F-4D97-AF65-F5344CB8AC3E}">
        <p14:creationId xmlns:p14="http://schemas.microsoft.com/office/powerpoint/2010/main" val="206591110"/>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3CEB84-CE97-0B48-9C5B-5FDAB1A39028}"/>
              </a:ext>
            </a:extLst>
          </p:cNvPr>
          <p:cNvSpPr/>
          <p:nvPr/>
        </p:nvSpPr>
        <p:spPr>
          <a:xfrm>
            <a:off x="0" y="-4064"/>
            <a:ext cx="12192000" cy="1312170"/>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le 1">
            <a:extLst>
              <a:ext uri="{FF2B5EF4-FFF2-40B4-BE49-F238E27FC236}">
                <a16:creationId xmlns:a16="http://schemas.microsoft.com/office/drawing/2014/main" id="{8F516C7C-AA8D-AA81-BB6C-696D00E4D860}"/>
              </a:ext>
            </a:extLst>
          </p:cNvPr>
          <p:cNvSpPr txBox="1">
            <a:spLocks/>
          </p:cNvSpPr>
          <p:nvPr/>
        </p:nvSpPr>
        <p:spPr>
          <a:xfrm>
            <a:off x="0" y="1170068"/>
            <a:ext cx="11952939" cy="553997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lvl="1" fontAlgn="base"/>
            <a:endParaRPr lang="en-US" b="0" i="0">
              <a:effectLst/>
              <a:latin typeface="Times New Roman"/>
              <a:cs typeface="Times New Roman"/>
            </a:endParaRPr>
          </a:p>
          <a:p>
            <a:pPr marL="742950" lvl="1" indent="-285750" fontAlgn="base">
              <a:buFont typeface="Wingdings" panose="05000000000000000000" pitchFamily="2" charset="2"/>
              <a:buChar char="q"/>
            </a:pPr>
            <a:r>
              <a:rPr lang="en-US" b="0" i="0">
                <a:effectLst/>
                <a:latin typeface="Times New Roman"/>
                <a:cs typeface="Times New Roman"/>
              </a:rPr>
              <a:t>This project aims to conduct a distributive analysis on how t</a:t>
            </a:r>
            <a:r>
              <a:rPr lang="en-US">
                <a:latin typeface="Times New Roman"/>
                <a:cs typeface="Times New Roman"/>
              </a:rPr>
              <a:t>o enhance economic integration by uplifting local communities in USA at the State Level, using the Social Capital datasets.</a:t>
            </a:r>
          </a:p>
          <a:p>
            <a:pPr marL="742950" lvl="1" indent="-285750" fontAlgn="base">
              <a:buFont typeface="Wingdings" panose="05000000000000000000" pitchFamily="2" charset="2"/>
              <a:buChar char="q"/>
            </a:pPr>
            <a:endParaRPr lang="en-US" b="0" i="0">
              <a:effectLst/>
              <a:latin typeface="Times New Roman"/>
              <a:cs typeface="Times New Roman"/>
            </a:endParaRPr>
          </a:p>
          <a:p>
            <a:pPr marL="742950" lvl="1" indent="-285750" fontAlgn="base">
              <a:buFont typeface="Wingdings" panose="05000000000000000000" pitchFamily="2" charset="2"/>
              <a:buChar char="q"/>
            </a:pPr>
            <a:r>
              <a:rPr lang="en-US" b="0" i="0">
                <a:effectLst/>
                <a:latin typeface="Times New Roman"/>
                <a:cs typeface="Times New Roman"/>
              </a:rPr>
              <a:t>The datasets provide measures of Social Capital for counties, ZIP codes, high schools, and colleges in the United States based on data from Facebook.  </a:t>
            </a:r>
          </a:p>
          <a:p>
            <a:pPr lvl="1" fontAlgn="base"/>
            <a:endParaRPr lang="en-US" b="0" i="0">
              <a:effectLst/>
              <a:latin typeface="Times New Roman"/>
              <a:cs typeface="Times New Roman"/>
            </a:endParaRPr>
          </a:p>
          <a:p>
            <a:pPr marL="742950" lvl="1" indent="-285750" fontAlgn="base">
              <a:buFont typeface="Wingdings" panose="05000000000000000000" pitchFamily="2" charset="2"/>
              <a:buChar char="q"/>
            </a:pPr>
            <a:r>
              <a:rPr lang="en-US" b="0" i="0">
                <a:effectLst/>
                <a:latin typeface="Times New Roman"/>
                <a:cs typeface="Times New Roman"/>
              </a:rPr>
              <a:t>The datasets were developed from a collaboration result by Meta, Opportunity Insights, and researchers from Harvard, New York University, and Stanford. </a:t>
            </a:r>
          </a:p>
          <a:p>
            <a:pPr lvl="1"/>
            <a:endParaRPr lang="en-US">
              <a:latin typeface="Times New Roman"/>
              <a:cs typeface="Times New Roman"/>
            </a:endParaRPr>
          </a:p>
          <a:p>
            <a:pPr marL="742950" lvl="1" indent="-285750" fontAlgn="base">
              <a:buFont typeface="Wingdings" panose="05000000000000000000" pitchFamily="2" charset="2"/>
              <a:buChar char="q"/>
            </a:pPr>
            <a:r>
              <a:rPr lang="en-US">
                <a:latin typeface="Times New Roman"/>
                <a:cs typeface="Times New Roman"/>
              </a:rPr>
              <a:t> </a:t>
            </a:r>
            <a:r>
              <a:rPr lang="en-US" b="0" i="0">
                <a:effectLst/>
                <a:latin typeface="Times New Roman"/>
                <a:cs typeface="Times New Roman"/>
              </a:rPr>
              <a:t>The datasets are available on the Humanitarian Data Exchange website: </a:t>
            </a:r>
            <a:r>
              <a:rPr lang="en-US" b="0" i="0" u="sng" strike="noStrike">
                <a:solidFill>
                  <a:schemeClr val="accent3"/>
                </a:solidFill>
                <a:effectLst/>
                <a:latin typeface="Times New Roman"/>
                <a:cs typeface="Times New Roman"/>
                <a:hlinkClick r:id="rId3">
                  <a:extLst>
                    <a:ext uri="{A12FA001-AC4F-418D-AE19-62706E023703}">
                      <ahyp:hlinkClr xmlns:ahyp="http://schemas.microsoft.com/office/drawing/2018/hyperlinkcolor" val="tx"/>
                    </a:ext>
                  </a:extLst>
                </a:hlinkClick>
              </a:rPr>
              <a:t>https://data.humdata.org/dataset/social-capital-atlas</a:t>
            </a:r>
            <a:r>
              <a:rPr lang="en-US" b="0" i="0">
                <a:solidFill>
                  <a:schemeClr val="accent3"/>
                </a:solidFill>
                <a:effectLst/>
                <a:latin typeface="Times New Roman"/>
                <a:cs typeface="Times New Roman"/>
              </a:rPr>
              <a:t>. </a:t>
            </a:r>
            <a:r>
              <a:rPr lang="en-US" b="0" i="0">
                <a:solidFill>
                  <a:srgbClr val="000000"/>
                </a:solidFill>
                <a:effectLst/>
                <a:latin typeface="Times New Roman"/>
                <a:cs typeface="Times New Roman"/>
              </a:rPr>
              <a:t>  </a:t>
            </a:r>
          </a:p>
          <a:p>
            <a:pPr lvl="1" fontAlgn="base"/>
            <a:endParaRPr lang="en-US" b="0" i="0">
              <a:effectLst/>
              <a:latin typeface="Times New Roman"/>
              <a:cs typeface="Times New Roman"/>
            </a:endParaRPr>
          </a:p>
          <a:p>
            <a:pPr marL="742950" lvl="1" indent="-285750" fontAlgn="base">
              <a:buFont typeface="Wingdings" panose="05000000000000000000" pitchFamily="2" charset="2"/>
              <a:buChar char="q"/>
            </a:pPr>
            <a:r>
              <a:rPr lang="en-US">
                <a:latin typeface="Times New Roman"/>
                <a:cs typeface="Times New Roman"/>
              </a:rPr>
              <a:t> </a:t>
            </a:r>
            <a:r>
              <a:rPr lang="en-US" b="0" i="0">
                <a:effectLst/>
                <a:latin typeface="Times New Roman"/>
                <a:cs typeface="Times New Roman"/>
              </a:rPr>
              <a:t>The website is managed by the United Nations Office for the coordination of Humanitarian Adairs (OCHA) and is focused on increasing the use and impact of data in the humanitarian sector. </a:t>
            </a:r>
          </a:p>
          <a:p>
            <a:pPr lvl="1" fontAlgn="base"/>
            <a:endParaRPr lang="en-US" b="0" i="0">
              <a:effectLst/>
              <a:latin typeface="Times New Roman"/>
              <a:cs typeface="Times New Roman"/>
            </a:endParaRPr>
          </a:p>
          <a:p>
            <a:pPr marL="742950" lvl="1" indent="-285750" fontAlgn="base">
              <a:buFont typeface="Wingdings" panose="05000000000000000000" pitchFamily="2" charset="2"/>
              <a:buChar char="q"/>
            </a:pPr>
            <a:r>
              <a:rPr lang="en-US">
                <a:latin typeface="Times New Roman"/>
                <a:cs typeface="Times New Roman"/>
              </a:rPr>
              <a:t> </a:t>
            </a:r>
            <a:r>
              <a:rPr lang="en-US" b="0" i="0">
                <a:effectLst/>
                <a:latin typeface="Times New Roman"/>
                <a:cs typeface="Times New Roman"/>
              </a:rPr>
              <a:t>Addition dataset for state name was download on Simple Maps website: </a:t>
            </a:r>
            <a:r>
              <a:rPr lang="en-US" b="0" i="0" u="sng" strike="noStrike">
                <a:solidFill>
                  <a:schemeClr val="accent3"/>
                </a:solidFill>
                <a:effectLst/>
                <a:latin typeface="Times New Roman"/>
                <a:cs typeface="Times New Roman"/>
                <a:hlinkClick r:id="rId4">
                  <a:extLst>
                    <a:ext uri="{A12FA001-AC4F-418D-AE19-62706E023703}">
                      <ahyp:hlinkClr xmlns:ahyp="http://schemas.microsoft.com/office/drawing/2018/hyperlinkcolor" val="tx"/>
                    </a:ext>
                  </a:extLst>
                </a:hlinkClick>
              </a:rPr>
              <a:t>https://simplemaps.com/data/us-zips</a:t>
            </a:r>
            <a:r>
              <a:rPr lang="en-US" b="0" i="0">
                <a:solidFill>
                  <a:schemeClr val="accent3"/>
                </a:solidFill>
                <a:effectLst/>
                <a:latin typeface="Times New Roman"/>
                <a:cs typeface="Times New Roman"/>
              </a:rPr>
              <a:t> </a:t>
            </a:r>
            <a:r>
              <a:rPr lang="en-US" b="0" i="0">
                <a:solidFill>
                  <a:srgbClr val="000000"/>
                </a:solidFill>
                <a:effectLst/>
                <a:latin typeface="Times New Roman"/>
                <a:cs typeface="Times New Roman"/>
              </a:rPr>
              <a:t> </a:t>
            </a:r>
            <a:r>
              <a:rPr lang="en-US">
                <a:solidFill>
                  <a:srgbClr val="000000"/>
                </a:solidFill>
                <a:latin typeface="Times New Roman"/>
                <a:cs typeface="Times New Roman"/>
              </a:rPr>
              <a:t> </a:t>
            </a:r>
            <a:endParaRPr lang="en-US" b="0" i="0">
              <a:solidFill>
                <a:srgbClr val="000000"/>
              </a:solidFill>
              <a:effectLst/>
              <a:latin typeface="Times New Roman"/>
              <a:cs typeface="Times New Roman"/>
            </a:endParaRPr>
          </a:p>
          <a:p>
            <a:pPr lvl="1" fontAlgn="base"/>
            <a:endParaRPr lang="en-US" b="0" i="0">
              <a:solidFill>
                <a:srgbClr val="000000"/>
              </a:solidFill>
              <a:effectLst/>
              <a:latin typeface="Times New Roman"/>
              <a:cs typeface="Times New Roman"/>
            </a:endParaRPr>
          </a:p>
          <a:p>
            <a:pPr marL="742950" lvl="1" indent="-285750" fontAlgn="base">
              <a:buFont typeface="Wingdings" panose="05000000000000000000" pitchFamily="2" charset="2"/>
              <a:buChar char="q"/>
            </a:pPr>
            <a:r>
              <a:rPr lang="en-US" b="0" i="0">
                <a:effectLst/>
                <a:latin typeface="Times New Roman"/>
                <a:cs typeface="Times New Roman"/>
              </a:rPr>
              <a:t>Addition dataset </a:t>
            </a:r>
            <a:r>
              <a:rPr lang="en-US">
                <a:latin typeface="Times New Roman"/>
                <a:cs typeface="Times New Roman"/>
              </a:rPr>
              <a:t>about Grant Award from </a:t>
            </a:r>
            <a:r>
              <a:rPr lang="en-US" b="0" i="0">
                <a:effectLst/>
                <a:latin typeface="Times New Roman"/>
                <a:cs typeface="Times New Roman"/>
              </a:rPr>
              <a:t>the US </a:t>
            </a:r>
            <a:r>
              <a:rPr lang="en-US" b="0" i="0">
                <a:solidFill>
                  <a:srgbClr val="000000"/>
                </a:solidFill>
                <a:effectLst/>
                <a:latin typeface="Times New Roman"/>
                <a:cs typeface="Times New Roman"/>
              </a:rPr>
              <a:t>Health Resources and Services Administratio</a:t>
            </a:r>
            <a:r>
              <a:rPr lang="en-US">
                <a:solidFill>
                  <a:srgbClr val="000000"/>
                </a:solidFill>
                <a:latin typeface="Times New Roman"/>
                <a:cs typeface="Times New Roman"/>
              </a:rPr>
              <a:t>n. </a:t>
            </a:r>
          </a:p>
          <a:p>
            <a:pPr lvl="1"/>
            <a:r>
              <a:rPr lang="en-US">
                <a:solidFill>
                  <a:srgbClr val="000000"/>
                </a:solidFill>
                <a:latin typeface="Times New Roman"/>
                <a:cs typeface="Times New Roman"/>
              </a:rPr>
              <a:t>     Available online</a:t>
            </a:r>
            <a:r>
              <a:rPr lang="en-US" b="0" i="0">
                <a:solidFill>
                  <a:srgbClr val="000000"/>
                </a:solidFill>
                <a:effectLst/>
                <a:latin typeface="Times New Roman"/>
                <a:cs typeface="Times New Roman"/>
              </a:rPr>
              <a:t> </a:t>
            </a:r>
            <a:r>
              <a:rPr lang="en-US" b="0" i="0">
                <a:solidFill>
                  <a:srgbClr val="000000"/>
                </a:solidFill>
                <a:effectLst/>
                <a:latin typeface="Times New Roman"/>
                <a:cs typeface="Times New Roman"/>
                <a:hlinkClick r:id="rId5"/>
              </a:rPr>
              <a:t>https://data.hrsa.gov/data/download</a:t>
            </a:r>
            <a:r>
              <a:rPr lang="en-US">
                <a:solidFill>
                  <a:srgbClr val="000000"/>
                </a:solidFill>
                <a:latin typeface="Times New Roman"/>
                <a:cs typeface="Times New Roman"/>
              </a:rPr>
              <a:t> </a:t>
            </a:r>
            <a:endParaRPr lang="en-US" b="0" i="0">
              <a:solidFill>
                <a:srgbClr val="000000"/>
              </a:solidFill>
              <a:effectLst/>
              <a:latin typeface="Times New Roman"/>
              <a:cs typeface="Times New Roman"/>
            </a:endParaRPr>
          </a:p>
        </p:txBody>
      </p:sp>
      <p:sp>
        <p:nvSpPr>
          <p:cNvPr id="4" name="Title 1">
            <a:extLst>
              <a:ext uri="{FF2B5EF4-FFF2-40B4-BE49-F238E27FC236}">
                <a16:creationId xmlns:a16="http://schemas.microsoft.com/office/drawing/2014/main" id="{4CC9F6CD-F0D6-1DB7-49BF-EF8FED91D3B3}"/>
              </a:ext>
            </a:extLst>
          </p:cNvPr>
          <p:cNvSpPr txBox="1">
            <a:spLocks/>
          </p:cNvSpPr>
          <p:nvPr/>
        </p:nvSpPr>
        <p:spPr>
          <a:xfrm>
            <a:off x="-33972" y="376546"/>
            <a:ext cx="12101500" cy="43088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lgn="ctr"/>
            <a:r>
              <a:rPr lang="en-US" sz="2800">
                <a:solidFill>
                  <a:schemeClr val="bg1"/>
                </a:solidFill>
                <a:effectLst/>
                <a:latin typeface="Times New Roman"/>
                <a:cs typeface="Times New Roman"/>
              </a:rPr>
              <a:t>Introduction</a:t>
            </a:r>
            <a:endParaRPr lang="en-GB" sz="2800">
              <a:solidFill>
                <a:schemeClr val="bg1"/>
              </a:solidFill>
              <a:latin typeface="Times New Roman"/>
              <a:cs typeface="Times New Roman"/>
            </a:endParaRPr>
          </a:p>
        </p:txBody>
      </p:sp>
      <p:pic>
        <p:nvPicPr>
          <p:cNvPr id="5" name="Picture 4">
            <a:extLst>
              <a:ext uri="{FF2B5EF4-FFF2-40B4-BE49-F238E27FC236}">
                <a16:creationId xmlns:a16="http://schemas.microsoft.com/office/drawing/2014/main" id="{3EC3D4F6-13B4-BD1D-DA49-EBF5697C6E21}"/>
              </a:ext>
            </a:extLst>
          </p:cNvPr>
          <p:cNvPicPr>
            <a:picLocks noChangeAspect="1"/>
          </p:cNvPicPr>
          <p:nvPr/>
        </p:nvPicPr>
        <p:blipFill>
          <a:blip r:embed="rId6"/>
          <a:stretch>
            <a:fillRect/>
          </a:stretch>
        </p:blipFill>
        <p:spPr>
          <a:xfrm>
            <a:off x="10934846" y="6344880"/>
            <a:ext cx="1158355" cy="431480"/>
          </a:xfrm>
          <a:prstGeom prst="rect">
            <a:avLst/>
          </a:prstGeom>
        </p:spPr>
      </p:pic>
    </p:spTree>
    <p:extLst>
      <p:ext uri="{BB962C8B-B14F-4D97-AF65-F5344CB8AC3E}">
        <p14:creationId xmlns:p14="http://schemas.microsoft.com/office/powerpoint/2010/main" val="31400553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0" y="-13199"/>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sp>
        <p:nvSpPr>
          <p:cNvPr id="5" name="Title 4">
            <a:extLst>
              <a:ext uri="{FF2B5EF4-FFF2-40B4-BE49-F238E27FC236}">
                <a16:creationId xmlns:a16="http://schemas.microsoft.com/office/drawing/2014/main" id="{547A81E8-1001-4C4D-909B-7C9A2BBEDC0A}"/>
              </a:ext>
            </a:extLst>
          </p:cNvPr>
          <p:cNvSpPr>
            <a:spLocks noGrp="1"/>
          </p:cNvSpPr>
          <p:nvPr>
            <p:ph type="title"/>
          </p:nvPr>
        </p:nvSpPr>
        <p:spPr>
          <a:xfrm>
            <a:off x="350520" y="0"/>
            <a:ext cx="11146536" cy="1325563"/>
          </a:xfrm>
        </p:spPr>
        <p:txBody>
          <a:bodyPr>
            <a:normAutofit/>
          </a:bodyPr>
          <a:lstStyle/>
          <a:p>
            <a:pPr marL="0" marR="0" lvl="0" indent="0" algn="ctr" defTabSz="932472" rtl="0" eaLnBrk="1" fontAlgn="base" latinLnBrk="0" hangingPunct="1">
              <a:lnSpc>
                <a:spcPct val="100000"/>
              </a:lnSpc>
              <a:spcBef>
                <a:spcPct val="0"/>
              </a:spcBef>
              <a:spcAft>
                <a:spcPts val="600"/>
              </a:spcAft>
              <a:buClrTx/>
              <a:buSzTx/>
              <a:buFontTx/>
              <a:buNone/>
              <a:tabLst/>
              <a:defRPr/>
            </a:pPr>
            <a:r>
              <a:rPr kumimoji="0" lang="en-US" sz="2800" b="1" i="0" u="none" strike="noStrike" kern="0" cap="none" spc="0" normalizeH="0" baseline="0" noProof="0">
                <a:ln>
                  <a:noFill/>
                </a:ln>
                <a:solidFill>
                  <a:schemeClr val="bg1"/>
                </a:solidFill>
                <a:effectLst/>
                <a:uLnTx/>
                <a:uFillTx/>
                <a:ea typeface="+mn-ea"/>
                <a:cs typeface="Segoe UI"/>
              </a:rPr>
              <a:t>Actionable Steps to start small.</a:t>
            </a:r>
            <a:endParaRPr lang="en-US" sz="2800" b="1" i="0" u="none" strike="noStrike" kern="0" cap="none" spc="0" normalizeH="0" baseline="0" noProof="0">
              <a:ln>
                <a:noFill/>
              </a:ln>
              <a:solidFill>
                <a:schemeClr val="bg1"/>
              </a:solidFill>
              <a:effectLst/>
              <a:uLnTx/>
              <a:uFillTx/>
              <a:ea typeface="+mn-ea"/>
              <a:cs typeface="Segoe UI"/>
            </a:endParaRPr>
          </a:p>
        </p:txBody>
      </p:sp>
      <p:graphicFrame>
        <p:nvGraphicFramePr>
          <p:cNvPr id="10" name="Content Placeholder 2">
            <a:extLst>
              <a:ext uri="{FF2B5EF4-FFF2-40B4-BE49-F238E27FC236}">
                <a16:creationId xmlns:a16="http://schemas.microsoft.com/office/drawing/2014/main" id="{2BC7177A-DA88-06D7-2137-ACFA3681D06B}"/>
              </a:ext>
            </a:extLst>
          </p:cNvPr>
          <p:cNvGraphicFramePr>
            <a:graphicFrameLocks noGrp="1"/>
          </p:cNvGraphicFramePr>
          <p:nvPr>
            <p:ph idx="1"/>
            <p:extLst>
              <p:ext uri="{D42A27DB-BD31-4B8C-83A1-F6EECF244321}">
                <p14:modId xmlns:p14="http://schemas.microsoft.com/office/powerpoint/2010/main" val="3884000962"/>
              </p:ext>
            </p:extLst>
          </p:nvPr>
        </p:nvGraphicFramePr>
        <p:xfrm>
          <a:off x="286043" y="1325563"/>
          <a:ext cx="7845083" cy="48398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a:extLst>
              <a:ext uri="{FF2B5EF4-FFF2-40B4-BE49-F238E27FC236}">
                <a16:creationId xmlns:a16="http://schemas.microsoft.com/office/drawing/2014/main" id="{15181B0D-5C74-0545-5B44-3533B82A98E0}"/>
              </a:ext>
              <a:ext uri="{C183D7F6-B498-43B3-948B-1728B52AA6E4}">
                <adec:decorative xmlns:adec="http://schemas.microsoft.com/office/drawing/2017/decorative" val="0"/>
              </a:ext>
            </a:extLst>
          </p:cNvPr>
          <p:cNvPicPr>
            <a:picLocks noChangeAspect="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8247954" y="1931428"/>
            <a:ext cx="3906416" cy="3359060"/>
          </a:xfrm>
          <a:prstGeom prst="rect">
            <a:avLst/>
          </a:prstGeom>
        </p:spPr>
      </p:pic>
      <p:pic>
        <p:nvPicPr>
          <p:cNvPr id="68" name="Picture 67" descr="A logo with blue text&#10;&#10;Description automatically generated">
            <a:extLst>
              <a:ext uri="{FF2B5EF4-FFF2-40B4-BE49-F238E27FC236}">
                <a16:creationId xmlns:a16="http://schemas.microsoft.com/office/drawing/2014/main" id="{C4881FAD-15D4-5A84-970E-F1DEA43EE214}"/>
              </a:ext>
            </a:extLst>
          </p:cNvPr>
          <p:cNvPicPr>
            <a:picLocks noChangeAspect="1"/>
          </p:cNvPicPr>
          <p:nvPr/>
        </p:nvPicPr>
        <p:blipFill>
          <a:blip r:embed="rId10"/>
          <a:stretch>
            <a:fillRect/>
          </a:stretch>
        </p:blipFill>
        <p:spPr>
          <a:xfrm>
            <a:off x="10994846" y="6386880"/>
            <a:ext cx="1158355" cy="431480"/>
          </a:xfrm>
          <a:prstGeom prst="rect">
            <a:avLst/>
          </a:prstGeom>
        </p:spPr>
      </p:pic>
    </p:spTree>
    <p:extLst>
      <p:ext uri="{BB962C8B-B14F-4D97-AF65-F5344CB8AC3E}">
        <p14:creationId xmlns:p14="http://schemas.microsoft.com/office/powerpoint/2010/main" val="1833167325"/>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0" y="-13199"/>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sp>
        <p:nvSpPr>
          <p:cNvPr id="5" name="Title 4">
            <a:extLst>
              <a:ext uri="{FF2B5EF4-FFF2-40B4-BE49-F238E27FC236}">
                <a16:creationId xmlns:a16="http://schemas.microsoft.com/office/drawing/2014/main" id="{547A81E8-1001-4C4D-909B-7C9A2BBEDC0A}"/>
              </a:ext>
            </a:extLst>
          </p:cNvPr>
          <p:cNvSpPr>
            <a:spLocks noGrp="1"/>
          </p:cNvSpPr>
          <p:nvPr>
            <p:ph type="title"/>
          </p:nvPr>
        </p:nvSpPr>
        <p:spPr>
          <a:xfrm>
            <a:off x="350520" y="0"/>
            <a:ext cx="11146536" cy="1325563"/>
          </a:xfrm>
        </p:spPr>
        <p:txBody>
          <a:bodyPr>
            <a:normAutofit/>
          </a:bodyPr>
          <a:lstStyle/>
          <a:p>
            <a:pPr marL="0" marR="0" lvl="0" indent="0" algn="ctr" defTabSz="932472" rtl="0" eaLnBrk="1" fontAlgn="base" latinLnBrk="0" hangingPunct="1">
              <a:lnSpc>
                <a:spcPct val="100000"/>
              </a:lnSpc>
              <a:spcBef>
                <a:spcPct val="0"/>
              </a:spcBef>
              <a:spcAft>
                <a:spcPts val="600"/>
              </a:spcAft>
              <a:buClrTx/>
              <a:buSzTx/>
              <a:buFontTx/>
              <a:buNone/>
              <a:tabLst/>
              <a:defRPr/>
            </a:pPr>
            <a:r>
              <a:rPr kumimoji="0" lang="en-US" sz="2800" b="1" i="0" u="none" strike="noStrike" kern="0" cap="none" spc="0" normalizeH="0" baseline="0" noProof="0">
                <a:ln>
                  <a:noFill/>
                </a:ln>
                <a:solidFill>
                  <a:schemeClr val="bg1"/>
                </a:solidFill>
                <a:effectLst/>
                <a:uLnTx/>
                <a:uFillTx/>
                <a:ea typeface="+mn-ea"/>
                <a:cs typeface="Segoe UI"/>
              </a:rPr>
              <a:t>Future approaches</a:t>
            </a:r>
            <a:endParaRPr lang="en-US" sz="2800" b="1" i="0" u="none" strike="noStrike" kern="0" cap="none" spc="0" normalizeH="0" baseline="0" noProof="0">
              <a:ln>
                <a:noFill/>
              </a:ln>
              <a:solidFill>
                <a:schemeClr val="bg1"/>
              </a:solidFill>
              <a:effectLst/>
              <a:uLnTx/>
              <a:uFillTx/>
              <a:ea typeface="+mn-ea"/>
              <a:cs typeface="Segoe UI"/>
            </a:endParaRPr>
          </a:p>
        </p:txBody>
      </p:sp>
      <p:graphicFrame>
        <p:nvGraphicFramePr>
          <p:cNvPr id="12" name="Content Placeholder 2">
            <a:extLst>
              <a:ext uri="{FF2B5EF4-FFF2-40B4-BE49-F238E27FC236}">
                <a16:creationId xmlns:a16="http://schemas.microsoft.com/office/drawing/2014/main" id="{CFCE74D2-5F0E-ED1B-2762-701111A456A4}"/>
              </a:ext>
            </a:extLst>
          </p:cNvPr>
          <p:cNvGraphicFramePr/>
          <p:nvPr/>
        </p:nvGraphicFramePr>
        <p:xfrm>
          <a:off x="286043" y="1325563"/>
          <a:ext cx="7845083" cy="48398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4" name="Picture 123" descr="A group of people sitting at a table with laptops&#10;&#10;Description automatically generated">
            <a:extLst>
              <a:ext uri="{FF2B5EF4-FFF2-40B4-BE49-F238E27FC236}">
                <a16:creationId xmlns:a16="http://schemas.microsoft.com/office/drawing/2014/main" id="{1B9055CF-694E-40E9-DBB0-87A01F8D25CC}"/>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8223237" y="2068548"/>
            <a:ext cx="3919156" cy="3174756"/>
          </a:xfrm>
          <a:prstGeom prst="rect">
            <a:avLst/>
          </a:prstGeom>
        </p:spPr>
      </p:pic>
      <p:pic>
        <p:nvPicPr>
          <p:cNvPr id="28" name="Picture 27" descr="A logo with blue text&#10;&#10;Description automatically generated">
            <a:extLst>
              <a:ext uri="{FF2B5EF4-FFF2-40B4-BE49-F238E27FC236}">
                <a16:creationId xmlns:a16="http://schemas.microsoft.com/office/drawing/2014/main" id="{A7D9B241-9F60-963C-4F27-DB407BBBD164}"/>
              </a:ext>
            </a:extLst>
          </p:cNvPr>
          <p:cNvPicPr>
            <a:picLocks noChangeAspect="1"/>
          </p:cNvPicPr>
          <p:nvPr/>
        </p:nvPicPr>
        <p:blipFill>
          <a:blip r:embed="rId10"/>
          <a:stretch>
            <a:fillRect/>
          </a:stretch>
        </p:blipFill>
        <p:spPr>
          <a:xfrm>
            <a:off x="10982846" y="6386880"/>
            <a:ext cx="1158355" cy="431480"/>
          </a:xfrm>
          <a:prstGeom prst="rect">
            <a:avLst/>
          </a:prstGeom>
        </p:spPr>
      </p:pic>
    </p:spTree>
    <p:extLst>
      <p:ext uri="{BB962C8B-B14F-4D97-AF65-F5344CB8AC3E}">
        <p14:creationId xmlns:p14="http://schemas.microsoft.com/office/powerpoint/2010/main" val="1706949248"/>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E4D938A4-397D-4F8D-ADFF-E916F0E8C8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CB147A70-DC29-4DDF-A34C-2B82C6E229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036"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56" name="Straight Connector 55">
            <a:extLst>
              <a:ext uri="{FF2B5EF4-FFF2-40B4-BE49-F238E27FC236}">
                <a16:creationId xmlns:a16="http://schemas.microsoft.com/office/drawing/2014/main" id="{2F61ABFD-DE05-41FD-A6B7-6D40196C15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5036" y="1026771"/>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pic>
        <p:nvPicPr>
          <p:cNvPr id="11" name="Graphic 10" descr="Cycle with People">
            <a:extLst>
              <a:ext uri="{FF2B5EF4-FFF2-40B4-BE49-F238E27FC236}">
                <a16:creationId xmlns:a16="http://schemas.microsoft.com/office/drawing/2014/main" id="{8980156F-352C-2353-A113-336460BFFDF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60036" y="1109670"/>
            <a:ext cx="2482114" cy="2482114"/>
          </a:xfrm>
          <a:custGeom>
            <a:avLst/>
            <a:gdLst/>
            <a:ahLst/>
            <a:cxnLst/>
            <a:rect l="l" t="t" r="r" b="b"/>
            <a:pathLst>
              <a:path w="1999274" h="2247255">
                <a:moveTo>
                  <a:pt x="108501" y="0"/>
                </a:moveTo>
                <a:lnTo>
                  <a:pt x="1890773" y="0"/>
                </a:lnTo>
                <a:cubicBezTo>
                  <a:pt x="1950696" y="0"/>
                  <a:pt x="1999274" y="48578"/>
                  <a:pt x="1999274" y="108501"/>
                </a:cubicBezTo>
                <a:lnTo>
                  <a:pt x="1999274" y="2138754"/>
                </a:lnTo>
                <a:cubicBezTo>
                  <a:pt x="1999274" y="2198677"/>
                  <a:pt x="1950696" y="2247255"/>
                  <a:pt x="1890773" y="2247255"/>
                </a:cubicBezTo>
                <a:lnTo>
                  <a:pt x="108501" y="2247255"/>
                </a:lnTo>
                <a:cubicBezTo>
                  <a:pt x="48578" y="2247255"/>
                  <a:pt x="0" y="2198677"/>
                  <a:pt x="0" y="2138754"/>
                </a:cubicBezTo>
                <a:lnTo>
                  <a:pt x="0" y="108501"/>
                </a:lnTo>
                <a:cubicBezTo>
                  <a:pt x="0" y="48578"/>
                  <a:pt x="48578" y="0"/>
                  <a:pt x="108501" y="0"/>
                </a:cubicBezTo>
                <a:close/>
              </a:path>
            </a:pathLst>
          </a:custGeom>
        </p:spPr>
      </p:pic>
      <p:sp>
        <p:nvSpPr>
          <p:cNvPr id="58" name="Freeform: Shape 57">
            <a:extLst>
              <a:ext uri="{FF2B5EF4-FFF2-40B4-BE49-F238E27FC236}">
                <a16:creationId xmlns:a16="http://schemas.microsoft.com/office/drawing/2014/main" id="{6C077334-5571-4B83-A83E-4CCCFA7B5E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356045" y="0"/>
            <a:ext cx="2093996" cy="1402773"/>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sp>
        <p:nvSpPr>
          <p:cNvPr id="60" name="Oval 59">
            <a:extLst>
              <a:ext uri="{FF2B5EF4-FFF2-40B4-BE49-F238E27FC236}">
                <a16:creationId xmlns:a16="http://schemas.microsoft.com/office/drawing/2014/main" id="{3B438362-1E1E-4C62-A99E-4134CB163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37614" y="2755933"/>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id="{0F646DF8-223D-47DD-95B1-F2654229E5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pic>
        <p:nvPicPr>
          <p:cNvPr id="2" name="Picture Placeholder 9" descr="A picture containing large, sitting, blue, umbrella&#10;&#10;Description automatically generated">
            <a:extLst>
              <a:ext uri="{FF2B5EF4-FFF2-40B4-BE49-F238E27FC236}">
                <a16:creationId xmlns:a16="http://schemas.microsoft.com/office/drawing/2014/main" id="{85DDDF40-E329-50FF-55BB-45A757001910}"/>
              </a:ext>
            </a:extLst>
          </p:cNvPr>
          <p:cNvPicPr>
            <a:picLocks noChangeAspect="1"/>
          </p:cNvPicPr>
          <p:nvPr/>
        </p:nvPicPr>
        <p:blipFill rotWithShape="1">
          <a:blip r:embed="rId5" cstate="screen">
            <a:extLst>
              <a:ext uri="{28A0092B-C50C-407E-A947-70E740481C1C}">
                <a14:useLocalDpi xmlns:a14="http://schemas.microsoft.com/office/drawing/2010/main"/>
              </a:ext>
            </a:extLst>
          </a:blip>
          <a:stretch/>
        </p:blipFill>
        <p:spPr>
          <a:xfrm flipV="1">
            <a:off x="3522326" y="5532679"/>
            <a:ext cx="2066062" cy="253092"/>
          </a:xfrm>
          <a:custGeom>
            <a:avLst/>
            <a:gdLst/>
            <a:ahLst/>
            <a:cxnLst/>
            <a:rect l="l" t="t" r="r" b="b"/>
            <a:pathLst>
              <a:path w="1999274" h="2247255">
                <a:moveTo>
                  <a:pt x="108501" y="0"/>
                </a:moveTo>
                <a:lnTo>
                  <a:pt x="1890773" y="0"/>
                </a:lnTo>
                <a:cubicBezTo>
                  <a:pt x="1950696" y="0"/>
                  <a:pt x="1999274" y="48578"/>
                  <a:pt x="1999274" y="108501"/>
                </a:cubicBezTo>
                <a:lnTo>
                  <a:pt x="1999274" y="2138754"/>
                </a:lnTo>
                <a:cubicBezTo>
                  <a:pt x="1999274" y="2198677"/>
                  <a:pt x="1950696" y="2247255"/>
                  <a:pt x="1890773" y="2247255"/>
                </a:cubicBezTo>
                <a:lnTo>
                  <a:pt x="108501" y="2247255"/>
                </a:lnTo>
                <a:cubicBezTo>
                  <a:pt x="48578" y="2247255"/>
                  <a:pt x="0" y="2198677"/>
                  <a:pt x="0" y="2138754"/>
                </a:cubicBezTo>
                <a:lnTo>
                  <a:pt x="0" y="108501"/>
                </a:lnTo>
                <a:cubicBezTo>
                  <a:pt x="0" y="48578"/>
                  <a:pt x="48578" y="0"/>
                  <a:pt x="108501" y="0"/>
                </a:cubicBezTo>
                <a:close/>
              </a:path>
            </a:pathLst>
          </a:custGeom>
        </p:spPr>
      </p:pic>
      <p:sp>
        <p:nvSpPr>
          <p:cNvPr id="3" name="Content Placeholder 2">
            <a:extLst>
              <a:ext uri="{FF2B5EF4-FFF2-40B4-BE49-F238E27FC236}">
                <a16:creationId xmlns:a16="http://schemas.microsoft.com/office/drawing/2014/main" id="{45735A23-3FBE-7250-4E1E-01BB8DBD1BE1}"/>
              </a:ext>
            </a:extLst>
          </p:cNvPr>
          <p:cNvSpPr>
            <a:spLocks noGrp="1"/>
          </p:cNvSpPr>
          <p:nvPr>
            <p:ph idx="1"/>
          </p:nvPr>
        </p:nvSpPr>
        <p:spPr>
          <a:xfrm>
            <a:off x="5659277" y="1404366"/>
            <a:ext cx="6392027" cy="4815337"/>
          </a:xfrm>
        </p:spPr>
        <p:txBody>
          <a:bodyPr vert="horz" lIns="91440" tIns="45720" rIns="91440" bIns="45720" rtlCol="0" anchor="t">
            <a:normAutofit/>
          </a:bodyPr>
          <a:lstStyle/>
          <a:p>
            <a:pPr>
              <a:buFont typeface="Wingdings" panose="020B0604020202020204" pitchFamily="34" charset="0"/>
              <a:buChar char="v"/>
            </a:pPr>
            <a:r>
              <a:rPr lang="en-US" sz="2000">
                <a:latin typeface="Times New Roman"/>
                <a:cs typeface="Times New Roman"/>
              </a:rPr>
              <a:t> Change extends beyond policy; it starts with individual actions.</a:t>
            </a:r>
            <a:endParaRPr lang="en-US">
              <a:cs typeface="Arial" panose="020B0604020202020204"/>
            </a:endParaRPr>
          </a:p>
          <a:p>
            <a:pPr marL="0" indent="0">
              <a:buNone/>
            </a:pPr>
            <a:endParaRPr lang="en-US" sz="2000">
              <a:latin typeface="Times New Roman"/>
              <a:cs typeface="Times New Roman"/>
            </a:endParaRPr>
          </a:p>
          <a:p>
            <a:pPr>
              <a:buFont typeface="Wingdings" panose="020B0604020202020204" pitchFamily="34" charset="0"/>
              <a:buChar char="v"/>
            </a:pPr>
            <a:r>
              <a:rPr lang="en-US" sz="2000">
                <a:latin typeface="Times New Roman"/>
                <a:cs typeface="Times New Roman"/>
              </a:rPr>
              <a:t> Networking is vital: Our connections define our strength.</a:t>
            </a:r>
          </a:p>
          <a:p>
            <a:pPr marL="0" indent="0">
              <a:buNone/>
            </a:pPr>
            <a:endParaRPr lang="en-US" sz="2000">
              <a:latin typeface="Times New Roman"/>
              <a:cs typeface="Times New Roman"/>
            </a:endParaRPr>
          </a:p>
          <a:p>
            <a:pPr>
              <a:buFont typeface="Wingdings" panose="020B0604020202020204" pitchFamily="34" charset="0"/>
              <a:buChar char="v"/>
            </a:pPr>
            <a:r>
              <a:rPr lang="en-US" sz="2000">
                <a:latin typeface="Times New Roman"/>
                <a:cs typeface="Times New Roman"/>
              </a:rPr>
              <a:t> Embrace diversity in your personal and professional circles.</a:t>
            </a:r>
          </a:p>
          <a:p>
            <a:pPr marL="0" indent="0">
              <a:buNone/>
            </a:pPr>
            <a:endParaRPr lang="en-US" sz="2000">
              <a:latin typeface="Times New Roman"/>
              <a:cs typeface="Times New Roman"/>
            </a:endParaRPr>
          </a:p>
          <a:p>
            <a:pPr>
              <a:buFont typeface="Wingdings" panose="020B0604020202020204" pitchFamily="34" charset="0"/>
              <a:buChar char="v"/>
            </a:pPr>
            <a:r>
              <a:rPr lang="en-US" sz="2000">
                <a:latin typeface="Times New Roman"/>
                <a:cs typeface="Times New Roman"/>
              </a:rPr>
              <a:t> Takeaway: Cultivate connections to thrive in today's world.</a:t>
            </a:r>
          </a:p>
          <a:p>
            <a:pPr marL="0" indent="0">
              <a:buNone/>
            </a:pPr>
            <a:endParaRPr lang="en-US" sz="2000">
              <a:latin typeface="Times New Roman"/>
              <a:cs typeface="Times New Roman"/>
            </a:endParaRPr>
          </a:p>
          <a:p>
            <a:pPr>
              <a:buFont typeface="Wingdings" panose="020B0604020202020204" pitchFamily="34" charset="0"/>
              <a:buChar char="v"/>
            </a:pPr>
            <a:r>
              <a:rPr lang="en-US" sz="2000">
                <a:latin typeface="Times New Roman"/>
                <a:cs typeface="Times New Roman"/>
              </a:rPr>
              <a:t> Call to Action: Begin now—forge a new friendship today.</a:t>
            </a:r>
          </a:p>
        </p:txBody>
      </p:sp>
      <p:sp>
        <p:nvSpPr>
          <p:cNvPr id="64" name="Arc 63">
            <a:extLst>
              <a:ext uri="{FF2B5EF4-FFF2-40B4-BE49-F238E27FC236}">
                <a16:creationId xmlns:a16="http://schemas.microsoft.com/office/drawing/2014/main" id="{4D3DC50D-CA0F-48F9-B17E-20D8669AA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53204" y="402001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5" name="Picture Placeholder 9" descr="A picture containing large, sitting, blue, umbrella&#10;&#10;Description automatically generated">
            <a:extLst>
              <a:ext uri="{FF2B5EF4-FFF2-40B4-BE49-F238E27FC236}">
                <a16:creationId xmlns:a16="http://schemas.microsoft.com/office/drawing/2014/main" id="{5A3CEC06-CFE9-B993-E88A-B34FAD9FC961}"/>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sp>
        <p:nvSpPr>
          <p:cNvPr id="12" name="Rectangle 11">
            <a:extLst>
              <a:ext uri="{FF2B5EF4-FFF2-40B4-BE49-F238E27FC236}">
                <a16:creationId xmlns:a16="http://schemas.microsoft.com/office/drawing/2014/main" id="{C90B8F32-920A-1C65-D15E-247C038BA7A3}"/>
              </a:ext>
            </a:extLst>
          </p:cNvPr>
          <p:cNvSpPr/>
          <p:nvPr/>
        </p:nvSpPr>
        <p:spPr>
          <a:xfrm>
            <a:off x="0" y="-1199"/>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863702B-C73A-D773-DD33-6A25FEE2F70E}"/>
              </a:ext>
            </a:extLst>
          </p:cNvPr>
          <p:cNvSpPr txBox="1"/>
          <p:nvPr/>
        </p:nvSpPr>
        <p:spPr>
          <a:xfrm>
            <a:off x="3948000" y="240000"/>
            <a:ext cx="4285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chemeClr val="bg1"/>
                </a:solidFill>
                <a:latin typeface="Times New Roman"/>
                <a:cs typeface="Arial"/>
              </a:rPr>
              <a:t>The Power of Connection</a:t>
            </a:r>
            <a:endParaRPr lang="en-US" sz="2800" b="1">
              <a:solidFill>
                <a:schemeClr val="bg1"/>
              </a:solidFill>
              <a:latin typeface="Times New Roman"/>
              <a:cs typeface="Times New Roman"/>
            </a:endParaRPr>
          </a:p>
        </p:txBody>
      </p:sp>
      <p:pic>
        <p:nvPicPr>
          <p:cNvPr id="17" name="Picture 16" descr="A logo with blue text&#10;&#10;Description automatically generated">
            <a:extLst>
              <a:ext uri="{FF2B5EF4-FFF2-40B4-BE49-F238E27FC236}">
                <a16:creationId xmlns:a16="http://schemas.microsoft.com/office/drawing/2014/main" id="{93E8D833-568B-E5FA-F4A2-019C18F3A5AA}"/>
              </a:ext>
            </a:extLst>
          </p:cNvPr>
          <p:cNvPicPr>
            <a:picLocks noChangeAspect="1"/>
          </p:cNvPicPr>
          <p:nvPr/>
        </p:nvPicPr>
        <p:blipFill>
          <a:blip r:embed="rId6"/>
          <a:stretch>
            <a:fillRect/>
          </a:stretch>
        </p:blipFill>
        <p:spPr>
          <a:xfrm>
            <a:off x="11024846" y="6386880"/>
            <a:ext cx="1158355" cy="431480"/>
          </a:xfrm>
          <a:prstGeom prst="rect">
            <a:avLst/>
          </a:prstGeom>
        </p:spPr>
      </p:pic>
    </p:spTree>
    <p:extLst>
      <p:ext uri="{BB962C8B-B14F-4D97-AF65-F5344CB8AC3E}">
        <p14:creationId xmlns:p14="http://schemas.microsoft.com/office/powerpoint/2010/main" val="7293784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71EC4-CE7A-FF2B-1651-B2EB50569C25}"/>
              </a:ext>
            </a:extLst>
          </p:cNvPr>
          <p:cNvSpPr>
            <a:spLocks noGrp="1"/>
          </p:cNvSpPr>
          <p:nvPr>
            <p:ph type="title"/>
          </p:nvPr>
        </p:nvSpPr>
        <p:spPr>
          <a:xfrm>
            <a:off x="838200" y="2340430"/>
            <a:ext cx="4245429" cy="2206364"/>
          </a:xfrm>
        </p:spPr>
        <p:txBody>
          <a:bodyPr vert="horz" lIns="91440" tIns="45720" rIns="91440" bIns="45720" rtlCol="0" anchor="ctr">
            <a:normAutofit/>
          </a:bodyPr>
          <a:lstStyle/>
          <a:p>
            <a:r>
              <a:rPr lang="en-US" kern="1200">
                <a:solidFill>
                  <a:schemeClr val="tx1"/>
                </a:solidFill>
                <a:latin typeface="+mj-lt"/>
                <a:ea typeface="+mj-ea"/>
                <a:cs typeface="+mj-cs"/>
              </a:rPr>
              <a:t>Thank you..</a:t>
            </a:r>
          </a:p>
        </p:txBody>
      </p:sp>
      <p:sp>
        <p:nvSpPr>
          <p:cNvPr id="35" name="Freeform 5">
            <a:extLst>
              <a:ext uri="{FF2B5EF4-FFF2-40B4-BE49-F238E27FC236}">
                <a16:creationId xmlns:a16="http://schemas.microsoft.com/office/drawing/2014/main" id="{AF1E5E62-9EB9-408E-AE53-A04A4C8110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Content Placeholder 3" descr="A close-up of a logo&#10;&#10;Description automatically generated">
            <a:extLst>
              <a:ext uri="{FF2B5EF4-FFF2-40B4-BE49-F238E27FC236}">
                <a16:creationId xmlns:a16="http://schemas.microsoft.com/office/drawing/2014/main" id="{F79CF02B-3582-254B-129D-1EC80B5F3A22}"/>
              </a:ext>
            </a:extLst>
          </p:cNvPr>
          <p:cNvPicPr>
            <a:picLocks noChangeAspect="1"/>
          </p:cNvPicPr>
          <p:nvPr/>
        </p:nvPicPr>
        <p:blipFill>
          <a:blip r:embed="rId2"/>
          <a:stretch>
            <a:fillRect/>
          </a:stretch>
        </p:blipFill>
        <p:spPr>
          <a:xfrm>
            <a:off x="6085115" y="2064216"/>
            <a:ext cx="5466806" cy="1978782"/>
          </a:xfrm>
          <a:prstGeom prst="rect">
            <a:avLst/>
          </a:prstGeom>
        </p:spPr>
      </p:pic>
      <p:sp>
        <p:nvSpPr>
          <p:cNvPr id="37" name="Freeform 7">
            <a:extLst>
              <a:ext uri="{FF2B5EF4-FFF2-40B4-BE49-F238E27FC236}">
                <a16:creationId xmlns:a16="http://schemas.microsoft.com/office/drawing/2014/main" id="{9C5704B2-7C5B-4738-AF0D-4A2756A69F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3319"/>
            <a:ext cx="5925190" cy="2174681"/>
          </a:xfrm>
          <a:custGeom>
            <a:avLst/>
            <a:gdLst>
              <a:gd name="connsiteX0" fmla="*/ 1007162 w 5925190"/>
              <a:gd name="connsiteY0" fmla="*/ 0 h 2174681"/>
              <a:gd name="connsiteX1" fmla="*/ 5925190 w 5925190"/>
              <a:gd name="connsiteY1" fmla="*/ 0 h 2174681"/>
              <a:gd name="connsiteX2" fmla="*/ 5925190 w 5925190"/>
              <a:gd name="connsiteY2" fmla="*/ 2174681 h 2174681"/>
              <a:gd name="connsiteX3" fmla="*/ 0 w 5925190"/>
              <a:gd name="connsiteY3" fmla="*/ 2174681 h 2174681"/>
            </a:gdLst>
            <a:ahLst/>
            <a:cxnLst>
              <a:cxn ang="0">
                <a:pos x="connsiteX0" y="connsiteY0"/>
              </a:cxn>
              <a:cxn ang="0">
                <a:pos x="connsiteX1" y="connsiteY1"/>
              </a:cxn>
              <a:cxn ang="0">
                <a:pos x="connsiteX2" y="connsiteY2"/>
              </a:cxn>
              <a:cxn ang="0">
                <a:pos x="connsiteX3" y="connsiteY3"/>
              </a:cxn>
            </a:cxnLst>
            <a:rect l="l" t="t" r="r" b="b"/>
            <a:pathLst>
              <a:path w="5925190" h="2174681">
                <a:moveTo>
                  <a:pt x="1007162" y="0"/>
                </a:moveTo>
                <a:lnTo>
                  <a:pt x="5925190" y="0"/>
                </a:lnTo>
                <a:lnTo>
                  <a:pt x="5925190" y="2174681"/>
                </a:lnTo>
                <a:lnTo>
                  <a:pt x="0" y="217468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Freeform 6">
            <a:extLst>
              <a:ext uri="{FF2B5EF4-FFF2-40B4-BE49-F238E27FC236}">
                <a16:creationId xmlns:a16="http://schemas.microsoft.com/office/drawing/2014/main" id="{DFB36DC4-A410-4DF1-8453-1D85743F5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683319"/>
            <a:ext cx="7092887" cy="2174681"/>
          </a:xfrm>
          <a:custGeom>
            <a:avLst/>
            <a:gdLst>
              <a:gd name="connsiteX0" fmla="*/ 0 w 7092887"/>
              <a:gd name="connsiteY0" fmla="*/ 0 h 2174681"/>
              <a:gd name="connsiteX1" fmla="*/ 7092887 w 7092887"/>
              <a:gd name="connsiteY1" fmla="*/ 0 h 2174681"/>
              <a:gd name="connsiteX2" fmla="*/ 6085725 w 7092887"/>
              <a:gd name="connsiteY2" fmla="*/ 2174681 h 2174681"/>
              <a:gd name="connsiteX3" fmla="*/ 1524000 w 7092887"/>
              <a:gd name="connsiteY3" fmla="*/ 2174681 h 2174681"/>
              <a:gd name="connsiteX4" fmla="*/ 1200418 w 7092887"/>
              <a:gd name="connsiteY4" fmla="*/ 2174681 h 2174681"/>
              <a:gd name="connsiteX5" fmla="*/ 0 w 7092887"/>
              <a:gd name="connsiteY5" fmla="*/ 2174681 h 217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92887" h="2174681">
                <a:moveTo>
                  <a:pt x="0" y="0"/>
                </a:moveTo>
                <a:lnTo>
                  <a:pt x="7092887" y="0"/>
                </a:lnTo>
                <a:lnTo>
                  <a:pt x="6085725" y="2174681"/>
                </a:lnTo>
                <a:lnTo>
                  <a:pt x="1524000" y="2174681"/>
                </a:lnTo>
                <a:lnTo>
                  <a:pt x="1200418" y="2174681"/>
                </a:lnTo>
                <a:lnTo>
                  <a:pt x="0" y="2174681"/>
                </a:lnTo>
                <a:close/>
              </a:path>
            </a:pathLst>
          </a:custGeom>
          <a:solidFill>
            <a:srgbClr val="B2B2B2">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B2B2B2"/>
              </a:solidFill>
            </a:endParaRPr>
          </a:p>
        </p:txBody>
      </p:sp>
    </p:spTree>
    <p:extLst>
      <p:ext uri="{BB962C8B-B14F-4D97-AF65-F5344CB8AC3E}">
        <p14:creationId xmlns:p14="http://schemas.microsoft.com/office/powerpoint/2010/main" val="325433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0" y="-13199"/>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sp>
        <p:nvSpPr>
          <p:cNvPr id="5" name="Title 4">
            <a:extLst>
              <a:ext uri="{FF2B5EF4-FFF2-40B4-BE49-F238E27FC236}">
                <a16:creationId xmlns:a16="http://schemas.microsoft.com/office/drawing/2014/main" id="{547A81E8-1001-4C4D-909B-7C9A2BBEDC0A}"/>
              </a:ext>
            </a:extLst>
          </p:cNvPr>
          <p:cNvSpPr>
            <a:spLocks noGrp="1"/>
          </p:cNvSpPr>
          <p:nvPr>
            <p:ph type="title"/>
          </p:nvPr>
        </p:nvSpPr>
        <p:spPr>
          <a:xfrm>
            <a:off x="533400" y="133101"/>
            <a:ext cx="10515600" cy="867177"/>
          </a:xfrm>
        </p:spPr>
        <p:txBody>
          <a:bodyPr>
            <a:normAutofit/>
          </a:bodyPr>
          <a:lstStyle/>
          <a:p>
            <a:pPr algn="ctr"/>
            <a:r>
              <a:rPr lang="en-US" sz="2800">
                <a:solidFill>
                  <a:schemeClr val="bg1"/>
                </a:solidFill>
                <a:effectLst/>
                <a:latin typeface="Times New Roman"/>
                <a:cs typeface="Times New Roman"/>
              </a:rPr>
              <a:t>Data Transformation Approach</a:t>
            </a:r>
          </a:p>
        </p:txBody>
      </p:sp>
      <p:pic>
        <p:nvPicPr>
          <p:cNvPr id="9" name="Content Placeholder 8" descr="A screenshot of a computer&#10;&#10;Description automatically generated">
            <a:extLst>
              <a:ext uri="{FF2B5EF4-FFF2-40B4-BE49-F238E27FC236}">
                <a16:creationId xmlns:a16="http://schemas.microsoft.com/office/drawing/2014/main" id="{1C4C1F9A-DB68-81AF-3C09-8DFD27903B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219038"/>
            <a:ext cx="12070079" cy="4929635"/>
          </a:xfrm>
        </p:spPr>
      </p:pic>
      <p:pic>
        <p:nvPicPr>
          <p:cNvPr id="10" name="Picture 9" descr="A logo with blue text&#10;&#10;Description automatically generated">
            <a:extLst>
              <a:ext uri="{FF2B5EF4-FFF2-40B4-BE49-F238E27FC236}">
                <a16:creationId xmlns:a16="http://schemas.microsoft.com/office/drawing/2014/main" id="{A59A985A-08DD-4859-2D6F-5D5DAD4349C6}"/>
              </a:ext>
            </a:extLst>
          </p:cNvPr>
          <p:cNvPicPr>
            <a:picLocks noChangeAspect="1"/>
          </p:cNvPicPr>
          <p:nvPr/>
        </p:nvPicPr>
        <p:blipFill>
          <a:blip r:embed="rId4"/>
          <a:stretch>
            <a:fillRect/>
          </a:stretch>
        </p:blipFill>
        <p:spPr>
          <a:xfrm>
            <a:off x="10982846" y="6386880"/>
            <a:ext cx="1158355" cy="431480"/>
          </a:xfrm>
          <a:prstGeom prst="rect">
            <a:avLst/>
          </a:prstGeom>
        </p:spPr>
      </p:pic>
    </p:spTree>
    <p:extLst>
      <p:ext uri="{BB962C8B-B14F-4D97-AF65-F5344CB8AC3E}">
        <p14:creationId xmlns:p14="http://schemas.microsoft.com/office/powerpoint/2010/main" val="101295165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3CEB84-CE97-0B48-9C5B-5FDAB1A39028}"/>
              </a:ext>
            </a:extLst>
          </p:cNvPr>
          <p:cNvSpPr/>
          <p:nvPr/>
        </p:nvSpPr>
        <p:spPr>
          <a:xfrm>
            <a:off x="0" y="0"/>
            <a:ext cx="12192000" cy="1241050"/>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516C7C-AA8D-AA81-BB6C-696D00E4D860}"/>
              </a:ext>
            </a:extLst>
          </p:cNvPr>
          <p:cNvSpPr txBox="1">
            <a:spLocks/>
          </p:cNvSpPr>
          <p:nvPr/>
        </p:nvSpPr>
        <p:spPr>
          <a:xfrm>
            <a:off x="286512" y="1562608"/>
            <a:ext cx="11645332" cy="332398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marL="285750" indent="-285750">
              <a:buFont typeface="Wingdings"/>
              <a:buChar char="v"/>
            </a:pPr>
            <a:r>
              <a:rPr lang="en-US" sz="1800" b="1" i="0" u="sng" dirty="0">
                <a:solidFill>
                  <a:srgbClr val="000000"/>
                </a:solidFill>
                <a:effectLst/>
                <a:ea typeface="+mj-lt"/>
                <a:cs typeface="+mj-lt"/>
              </a:rPr>
              <a:t>Social capital:</a:t>
            </a:r>
            <a:endParaRPr lang="en-US" b="1" dirty="0"/>
          </a:p>
          <a:p>
            <a:r>
              <a:rPr lang="en-US" sz="1800" dirty="0">
                <a:solidFill>
                  <a:srgbClr val="000000"/>
                </a:solidFill>
                <a:ea typeface="Calibri"/>
                <a:cs typeface="Times New Roman"/>
              </a:rPr>
              <a:t>Benefits gained from positive relationships between Individuals, facilitating trust and cooperation with communities. </a:t>
            </a:r>
            <a:endParaRPr lang="en-US" sz="1800">
              <a:solidFill>
                <a:srgbClr val="000000"/>
              </a:solidFill>
              <a:latin typeface="Times New Roman"/>
              <a:ea typeface="Calibri"/>
              <a:cs typeface="Times New Roman"/>
            </a:endParaRPr>
          </a:p>
          <a:p>
            <a:endParaRPr lang="en-US" sz="1800" dirty="0">
              <a:solidFill>
                <a:srgbClr val="000000"/>
              </a:solidFill>
              <a:latin typeface="Times New Roman"/>
              <a:ea typeface="Calibri"/>
              <a:cs typeface="Times New Roman"/>
            </a:endParaRPr>
          </a:p>
          <a:p>
            <a:pPr marL="285750" indent="-285750">
              <a:buFont typeface="Wingdings"/>
              <a:buChar char="v"/>
            </a:pPr>
            <a:r>
              <a:rPr lang="en-US" sz="1800" b="1" u="sng" dirty="0">
                <a:solidFill>
                  <a:srgbClr val="000000"/>
                </a:solidFill>
                <a:latin typeface="Times New Roman"/>
                <a:ea typeface="Calibri"/>
                <a:cs typeface="Times New Roman"/>
              </a:rPr>
              <a:t>Economic </a:t>
            </a:r>
            <a:r>
              <a:rPr lang="en-US" sz="1800" b="1" i="0" u="sng" dirty="0">
                <a:solidFill>
                  <a:srgbClr val="000000"/>
                </a:solidFill>
                <a:effectLst/>
                <a:latin typeface="Times New Roman"/>
                <a:ea typeface="Calibri"/>
                <a:cs typeface="Times New Roman"/>
              </a:rPr>
              <a:t>Connectedness</a:t>
            </a:r>
            <a:endParaRPr lang="en-US" b="1" dirty="0"/>
          </a:p>
          <a:p>
            <a:pPr algn="just"/>
            <a:r>
              <a:rPr lang="en-US" sz="1800" b="0" i="0" u="none" strike="noStrike" dirty="0">
                <a:solidFill>
                  <a:srgbClr val="000000"/>
                </a:solidFill>
                <a:effectLst/>
                <a:ea typeface="+mj-lt"/>
                <a:cs typeface="+mj-lt"/>
              </a:rPr>
              <a:t>Extent to which within a community</a:t>
            </a:r>
            <a:r>
              <a:rPr lang="en-US" sz="1800" dirty="0">
                <a:solidFill>
                  <a:srgbClr val="000000"/>
                </a:solidFill>
                <a:ea typeface="+mj-lt"/>
                <a:cs typeface="+mj-lt"/>
              </a:rPr>
              <a:t>, individuals </a:t>
            </a:r>
            <a:r>
              <a:rPr lang="en-US" sz="1800" b="0" i="0" u="none" strike="noStrike" dirty="0">
                <a:solidFill>
                  <a:srgbClr val="000000"/>
                </a:solidFill>
                <a:effectLst/>
                <a:ea typeface="+mj-lt"/>
                <a:cs typeface="+mj-lt"/>
              </a:rPr>
              <a:t>with different </a:t>
            </a:r>
            <a:r>
              <a:rPr lang="en-US" sz="1800" dirty="0">
                <a:solidFill>
                  <a:srgbClr val="000000"/>
                </a:solidFill>
                <a:ea typeface="+mj-lt"/>
                <a:cs typeface="+mj-lt"/>
              </a:rPr>
              <a:t>characteristics</a:t>
            </a:r>
            <a:r>
              <a:rPr lang="en-US" sz="1800" b="0" i="0" u="none" strike="noStrike" dirty="0">
                <a:solidFill>
                  <a:srgbClr val="000000"/>
                </a:solidFill>
                <a:effectLst/>
                <a:ea typeface="+mj-lt"/>
                <a:cs typeface="+mj-lt"/>
              </a:rPr>
              <a:t> are friends with each other.</a:t>
            </a:r>
            <a:endParaRPr lang="en-US" dirty="0">
              <a:ea typeface="+mj-lt"/>
              <a:cs typeface="+mj-lt"/>
            </a:endParaRPr>
          </a:p>
          <a:p>
            <a:pPr algn="just"/>
            <a:endParaRPr lang="en-US" sz="1800">
              <a:ea typeface="Calibri"/>
              <a:cs typeface="Times New Roman"/>
            </a:endParaRPr>
          </a:p>
          <a:p>
            <a:pPr marL="285750" indent="-285750">
              <a:buFont typeface="Wingdings"/>
              <a:buChar char="v"/>
            </a:pPr>
            <a:r>
              <a:rPr lang="en-US" sz="1800" b="1" u="sng" dirty="0">
                <a:solidFill>
                  <a:srgbClr val="000000"/>
                </a:solidFill>
                <a:latin typeface="Times New Roman"/>
                <a:ea typeface="Calibri"/>
                <a:cs typeface="Times New Roman"/>
              </a:rPr>
              <a:t>Exposure </a:t>
            </a:r>
            <a:endParaRPr lang="en-US" b="1" dirty="0"/>
          </a:p>
          <a:p>
            <a:r>
              <a:rPr lang="en-US" sz="1800" dirty="0">
                <a:solidFill>
                  <a:srgbClr val="000000"/>
                </a:solidFill>
                <a:latin typeface="Times New Roman"/>
                <a:ea typeface="Calibri"/>
                <a:cs typeface="Times New Roman"/>
              </a:rPr>
              <a:t>Extent to which different SES people are present in same </a:t>
            </a:r>
            <a:r>
              <a:rPr lang="en-US" sz="1800" dirty="0" err="1">
                <a:solidFill>
                  <a:srgbClr val="000000"/>
                </a:solidFill>
                <a:latin typeface="Times New Roman"/>
                <a:ea typeface="Calibri"/>
                <a:cs typeface="Times New Roman"/>
              </a:rPr>
              <a:t>setiing</a:t>
            </a:r>
            <a:r>
              <a:rPr lang="en-US" sz="1800" dirty="0">
                <a:solidFill>
                  <a:srgbClr val="000000"/>
                </a:solidFill>
                <a:latin typeface="Times New Roman"/>
                <a:ea typeface="Calibri"/>
                <a:cs typeface="Times New Roman"/>
              </a:rPr>
              <a:t>.  </a:t>
            </a:r>
            <a:endParaRPr lang="en-US" dirty="0">
              <a:solidFill>
                <a:srgbClr val="000000"/>
              </a:solidFill>
              <a:latin typeface="Times New Roman"/>
              <a:ea typeface="Calibri"/>
              <a:cs typeface="Segoe UI"/>
            </a:endParaRPr>
          </a:p>
          <a:p>
            <a:endParaRPr lang="en-US" sz="1800" dirty="0">
              <a:solidFill>
                <a:srgbClr val="000000"/>
              </a:solidFill>
              <a:latin typeface="Times New Roman"/>
              <a:ea typeface="Calibri"/>
              <a:cs typeface="Times New Roman"/>
            </a:endParaRPr>
          </a:p>
          <a:p>
            <a:pPr marL="285750" indent="-285750">
              <a:buFont typeface="Wingdings"/>
              <a:buChar char="v"/>
            </a:pPr>
            <a:r>
              <a:rPr lang="en-US" sz="1800" b="1" u="sng" dirty="0">
                <a:solidFill>
                  <a:srgbClr val="000000"/>
                </a:solidFill>
                <a:latin typeface="Times New Roman"/>
                <a:ea typeface="Calibri"/>
                <a:cs typeface="Times New Roman"/>
              </a:rPr>
              <a:t>Bias</a:t>
            </a:r>
            <a:endParaRPr lang="en-US" b="1" dirty="0"/>
          </a:p>
          <a:p>
            <a:r>
              <a:rPr lang="en-US" sz="1800" dirty="0">
                <a:solidFill>
                  <a:srgbClr val="000000"/>
                </a:solidFill>
                <a:latin typeface="Times New Roman"/>
                <a:ea typeface="Calibri"/>
                <a:cs typeface="Times New Roman"/>
              </a:rPr>
              <a:t>Tendency of people</a:t>
            </a:r>
            <a:r>
              <a:rPr lang="en-US" sz="1800" b="0" i="0" u="none" strike="noStrike" dirty="0">
                <a:solidFill>
                  <a:srgbClr val="000000"/>
                </a:solidFill>
                <a:effectLst/>
                <a:latin typeface="Times New Roman"/>
                <a:ea typeface="Calibri"/>
                <a:cs typeface="Times New Roman"/>
              </a:rPr>
              <a:t> </a:t>
            </a:r>
            <a:r>
              <a:rPr lang="en-US" sz="1800" dirty="0">
                <a:solidFill>
                  <a:srgbClr val="000000"/>
                </a:solidFill>
                <a:latin typeface="Times New Roman"/>
                <a:ea typeface="Calibri"/>
                <a:cs typeface="Times New Roman"/>
              </a:rPr>
              <a:t>to make</a:t>
            </a:r>
            <a:r>
              <a:rPr lang="en-US" sz="1800" b="0" i="0" u="none" strike="noStrike" dirty="0">
                <a:solidFill>
                  <a:srgbClr val="000000"/>
                </a:solidFill>
                <a:effectLst/>
                <a:latin typeface="Times New Roman"/>
                <a:ea typeface="Calibri"/>
                <a:cs typeface="Times New Roman"/>
              </a:rPr>
              <a:t> friends</a:t>
            </a:r>
            <a:r>
              <a:rPr lang="en-US" sz="1800" dirty="0">
                <a:solidFill>
                  <a:srgbClr val="000000"/>
                </a:solidFill>
                <a:latin typeface="Times New Roman"/>
                <a:ea typeface="Calibri"/>
                <a:cs typeface="Times New Roman"/>
              </a:rPr>
              <a:t>  </a:t>
            </a:r>
            <a:r>
              <a:rPr lang="en-US" sz="1800" b="0" i="0" u="none" strike="noStrike" dirty="0">
                <a:solidFill>
                  <a:srgbClr val="000000"/>
                </a:solidFill>
                <a:effectLst/>
                <a:latin typeface="Times New Roman"/>
                <a:ea typeface="Calibri"/>
                <a:cs typeface="Times New Roman"/>
              </a:rPr>
              <a:t>of similar </a:t>
            </a:r>
            <a:r>
              <a:rPr lang="en-US" sz="1800" dirty="0">
                <a:solidFill>
                  <a:srgbClr val="000000"/>
                </a:solidFill>
                <a:latin typeface="Times New Roman"/>
                <a:ea typeface="Calibri"/>
                <a:cs typeface="Times New Roman"/>
              </a:rPr>
              <a:t> </a:t>
            </a:r>
            <a:r>
              <a:rPr lang="en-US" sz="1800" b="0" i="0" u="none" strike="noStrike" dirty="0">
                <a:solidFill>
                  <a:srgbClr val="000000"/>
                </a:solidFill>
                <a:effectLst/>
                <a:latin typeface="Times New Roman"/>
                <a:ea typeface="Calibri"/>
                <a:cs typeface="Times New Roman"/>
              </a:rPr>
              <a:t>socioeconomic status, reinforcing</a:t>
            </a:r>
            <a:r>
              <a:rPr lang="en-US" sz="1800" dirty="0">
                <a:solidFill>
                  <a:srgbClr val="000000"/>
                </a:solidFill>
                <a:latin typeface="Times New Roman"/>
                <a:ea typeface="Calibri"/>
                <a:cs typeface="Times New Roman"/>
              </a:rPr>
              <a:t> </a:t>
            </a:r>
            <a:r>
              <a:rPr lang="en-US" sz="1800" b="0" i="0" u="none" strike="noStrike" dirty="0">
                <a:solidFill>
                  <a:srgbClr val="000000"/>
                </a:solidFill>
                <a:effectLst/>
                <a:latin typeface="Times New Roman"/>
                <a:ea typeface="Calibri"/>
                <a:cs typeface="Times New Roman"/>
              </a:rPr>
              <a:t>social divisions rather than bridging them.</a:t>
            </a:r>
            <a:r>
              <a:rPr lang="en-US" sz="1800" dirty="0">
                <a:solidFill>
                  <a:srgbClr val="000000"/>
                </a:solidFill>
                <a:latin typeface="Times New Roman"/>
                <a:ea typeface="Calibri"/>
                <a:cs typeface="Times New Roman"/>
              </a:rPr>
              <a:t> </a:t>
            </a:r>
            <a:endParaRPr lang="en-US" dirty="0"/>
          </a:p>
          <a:p>
            <a:pPr marL="285750" indent="-285750" algn="just">
              <a:buFont typeface="Wingdings"/>
              <a:buChar char="v"/>
            </a:pPr>
            <a:endParaRPr lang="en-US" sz="1800" b="0" i="0">
              <a:solidFill>
                <a:srgbClr val="000000"/>
              </a:solidFill>
              <a:effectLst/>
              <a:latin typeface="Arial"/>
              <a:ea typeface="Calibri"/>
              <a:cs typeface="Segoe UI"/>
            </a:endParaRPr>
          </a:p>
        </p:txBody>
      </p:sp>
      <p:sp>
        <p:nvSpPr>
          <p:cNvPr id="4" name="Title 1">
            <a:extLst>
              <a:ext uri="{FF2B5EF4-FFF2-40B4-BE49-F238E27FC236}">
                <a16:creationId xmlns:a16="http://schemas.microsoft.com/office/drawing/2014/main" id="{4CC9F6CD-F0D6-1DB7-49BF-EF8FED91D3B3}"/>
              </a:ext>
            </a:extLst>
          </p:cNvPr>
          <p:cNvSpPr txBox="1">
            <a:spLocks/>
          </p:cNvSpPr>
          <p:nvPr/>
        </p:nvSpPr>
        <p:spPr>
          <a:xfrm>
            <a:off x="-3684" y="256543"/>
            <a:ext cx="11972104" cy="43088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lgn="ctr"/>
            <a:r>
              <a:rPr lang="en-US" sz="2800">
                <a:solidFill>
                  <a:schemeClr val="bg1"/>
                </a:solidFill>
                <a:latin typeface="Times New Roman"/>
                <a:cs typeface="Segoe UI"/>
              </a:rPr>
              <a:t>Defining Social Capital &amp; </a:t>
            </a:r>
            <a:r>
              <a:rPr lang="en-US" sz="2800" u="sng">
                <a:solidFill>
                  <a:schemeClr val="bg1"/>
                </a:solidFill>
                <a:latin typeface="Times New Roman"/>
                <a:cs typeface="Segoe UI"/>
              </a:rPr>
              <a:t>Key metrics</a:t>
            </a:r>
            <a:endParaRPr lang="en-US" sz="2800" u="sng">
              <a:solidFill>
                <a:schemeClr val="bg1"/>
              </a:solidFill>
              <a:latin typeface="Times New Roman"/>
            </a:endParaRPr>
          </a:p>
        </p:txBody>
      </p:sp>
      <p:pic>
        <p:nvPicPr>
          <p:cNvPr id="3" name="Picture Placeholder 9" descr="A picture containing large, sitting, blue, umbrella&#10;&#10;Description automatically generated">
            <a:extLst>
              <a:ext uri="{FF2B5EF4-FFF2-40B4-BE49-F238E27FC236}">
                <a16:creationId xmlns:a16="http://schemas.microsoft.com/office/drawing/2014/main" id="{340A7E03-61C6-B464-1679-0180C13F0C8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684" y="6344360"/>
            <a:ext cx="12192000" cy="513640"/>
          </a:xfrm>
          <a:prstGeom prst="rect">
            <a:avLst/>
          </a:prstGeom>
        </p:spPr>
      </p:pic>
      <p:pic>
        <p:nvPicPr>
          <p:cNvPr id="8" name="Picture 7" descr="A logo with blue text&#10;&#10;Description automatically generated">
            <a:extLst>
              <a:ext uri="{FF2B5EF4-FFF2-40B4-BE49-F238E27FC236}">
                <a16:creationId xmlns:a16="http://schemas.microsoft.com/office/drawing/2014/main" id="{16482435-4D17-CA64-06A0-E9FAB6EF0515}"/>
              </a:ext>
            </a:extLst>
          </p:cNvPr>
          <p:cNvPicPr>
            <a:picLocks noChangeAspect="1"/>
          </p:cNvPicPr>
          <p:nvPr/>
        </p:nvPicPr>
        <p:blipFill>
          <a:blip r:embed="rId4"/>
          <a:stretch>
            <a:fillRect/>
          </a:stretch>
        </p:blipFill>
        <p:spPr>
          <a:xfrm>
            <a:off x="10976846" y="6386880"/>
            <a:ext cx="1158355" cy="431480"/>
          </a:xfrm>
          <a:prstGeom prst="rect">
            <a:avLst/>
          </a:prstGeom>
        </p:spPr>
      </p:pic>
    </p:spTree>
    <p:extLst>
      <p:ext uri="{BB962C8B-B14F-4D97-AF65-F5344CB8AC3E}">
        <p14:creationId xmlns:p14="http://schemas.microsoft.com/office/powerpoint/2010/main" val="337485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sp>
        <p:nvSpPr>
          <p:cNvPr id="5" name="Title 4">
            <a:extLst>
              <a:ext uri="{FF2B5EF4-FFF2-40B4-BE49-F238E27FC236}">
                <a16:creationId xmlns:a16="http://schemas.microsoft.com/office/drawing/2014/main" id="{547A81E8-1001-4C4D-909B-7C9A2BBEDC0A}"/>
              </a:ext>
            </a:extLst>
          </p:cNvPr>
          <p:cNvSpPr>
            <a:spLocks noGrp="1"/>
          </p:cNvSpPr>
          <p:nvPr>
            <p:ph type="title"/>
          </p:nvPr>
        </p:nvSpPr>
        <p:spPr>
          <a:xfrm>
            <a:off x="75414" y="1970030"/>
            <a:ext cx="2526384" cy="1828800"/>
          </a:xfrm>
        </p:spPr>
        <p:txBody>
          <a:bodyPr>
            <a:noAutofit/>
          </a:bodyPr>
          <a:lstStyle/>
          <a:p>
            <a:pPr algn="ctr"/>
            <a:r>
              <a:rPr lang="en-US" sz="1800" b="1">
                <a:effectLst/>
                <a:latin typeface="Times New Roman"/>
                <a:cs typeface="Times New Roman"/>
              </a:rPr>
              <a:t>ERD</a:t>
            </a:r>
            <a:br>
              <a:rPr lang="en-US" sz="1800" b="1">
                <a:effectLst/>
                <a:latin typeface="Times New Roman"/>
              </a:rPr>
            </a:br>
            <a:r>
              <a:rPr lang="en-US" sz="1800" b="1">
                <a:effectLst/>
                <a:latin typeface="Times New Roman"/>
                <a:cs typeface="Times New Roman"/>
              </a:rPr>
              <a:t>DATA MODEL OVERVIEW</a:t>
            </a:r>
          </a:p>
        </p:txBody>
      </p:sp>
      <p:pic>
        <p:nvPicPr>
          <p:cNvPr id="2" name="Content Placeholder 1">
            <a:extLst>
              <a:ext uri="{FF2B5EF4-FFF2-40B4-BE49-F238E27FC236}">
                <a16:creationId xmlns:a16="http://schemas.microsoft.com/office/drawing/2014/main" id="{32F3634E-EEFD-49BC-C257-E0DD16087134}"/>
              </a:ext>
            </a:extLst>
          </p:cNvPr>
          <p:cNvPicPr>
            <a:picLocks noGrp="1" noChangeAspect="1"/>
          </p:cNvPicPr>
          <p:nvPr>
            <p:ph idx="1"/>
          </p:nvPr>
        </p:nvPicPr>
        <p:blipFill>
          <a:blip r:embed="rId3"/>
          <a:stretch>
            <a:fillRect/>
          </a:stretch>
        </p:blipFill>
        <p:spPr>
          <a:xfrm>
            <a:off x="2680739" y="0"/>
            <a:ext cx="9511261" cy="6344360"/>
          </a:xfrm>
          <a:prstGeom prst="rect">
            <a:avLst/>
          </a:prstGeom>
        </p:spPr>
      </p:pic>
      <p:sp>
        <p:nvSpPr>
          <p:cNvPr id="8" name="Rectangle 7">
            <a:extLst>
              <a:ext uri="{FF2B5EF4-FFF2-40B4-BE49-F238E27FC236}">
                <a16:creationId xmlns:a16="http://schemas.microsoft.com/office/drawing/2014/main" id="{F09927ED-95C8-CE59-2DF8-6B7DCD421CB0}"/>
              </a:ext>
            </a:extLst>
          </p:cNvPr>
          <p:cNvSpPr/>
          <p:nvPr/>
        </p:nvSpPr>
        <p:spPr>
          <a:xfrm>
            <a:off x="0" y="0"/>
            <a:ext cx="12191999" cy="44786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up of a logo&#10;&#10;Description automatically generated">
            <a:extLst>
              <a:ext uri="{FF2B5EF4-FFF2-40B4-BE49-F238E27FC236}">
                <a16:creationId xmlns:a16="http://schemas.microsoft.com/office/drawing/2014/main" id="{20A092FF-7B22-55F0-777B-3A89A03AB68F}"/>
              </a:ext>
            </a:extLst>
          </p:cNvPr>
          <p:cNvPicPr>
            <a:picLocks noChangeAspect="1"/>
          </p:cNvPicPr>
          <p:nvPr/>
        </p:nvPicPr>
        <p:blipFill>
          <a:blip r:embed="rId4"/>
          <a:stretch>
            <a:fillRect/>
          </a:stretch>
        </p:blipFill>
        <p:spPr>
          <a:xfrm>
            <a:off x="10854581" y="6346376"/>
            <a:ext cx="1243629" cy="454013"/>
          </a:xfrm>
          <a:prstGeom prst="rect">
            <a:avLst/>
          </a:prstGeom>
        </p:spPr>
      </p:pic>
    </p:spTree>
    <p:extLst>
      <p:ext uri="{BB962C8B-B14F-4D97-AF65-F5344CB8AC3E}">
        <p14:creationId xmlns:p14="http://schemas.microsoft.com/office/powerpoint/2010/main" val="3128958924"/>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0" y="-13199"/>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sp>
        <p:nvSpPr>
          <p:cNvPr id="5" name="Title 4">
            <a:extLst>
              <a:ext uri="{FF2B5EF4-FFF2-40B4-BE49-F238E27FC236}">
                <a16:creationId xmlns:a16="http://schemas.microsoft.com/office/drawing/2014/main" id="{547A81E8-1001-4C4D-909B-7C9A2BBEDC0A}"/>
              </a:ext>
            </a:extLst>
          </p:cNvPr>
          <p:cNvSpPr>
            <a:spLocks noGrp="1"/>
          </p:cNvSpPr>
          <p:nvPr>
            <p:ph type="title"/>
          </p:nvPr>
        </p:nvSpPr>
        <p:spPr>
          <a:xfrm>
            <a:off x="533400" y="133101"/>
            <a:ext cx="10515600" cy="867177"/>
          </a:xfrm>
        </p:spPr>
        <p:txBody>
          <a:bodyPr>
            <a:normAutofit/>
          </a:bodyPr>
          <a:lstStyle/>
          <a:p>
            <a:pPr algn="ctr"/>
            <a:r>
              <a:rPr lang="en-US" sz="2800">
                <a:solidFill>
                  <a:schemeClr val="bg1"/>
                </a:solidFill>
                <a:latin typeface="Times New Roman"/>
                <a:cs typeface="Times New Roman"/>
              </a:rPr>
              <a:t>Correlation</a:t>
            </a:r>
            <a:r>
              <a:rPr lang="en-US" sz="2800">
                <a:solidFill>
                  <a:schemeClr val="bg1"/>
                </a:solidFill>
                <a:effectLst/>
                <a:latin typeface="Times New Roman"/>
                <a:cs typeface="Times New Roman"/>
              </a:rPr>
              <a:t> Matrix by using Python</a:t>
            </a:r>
          </a:p>
        </p:txBody>
      </p:sp>
      <p:pic>
        <p:nvPicPr>
          <p:cNvPr id="10" name="Content Placeholder 9" descr="A green squares with white text&#10;&#10;Description automatically generated with medium confidence">
            <a:extLst>
              <a:ext uri="{FF2B5EF4-FFF2-40B4-BE49-F238E27FC236}">
                <a16:creationId xmlns:a16="http://schemas.microsoft.com/office/drawing/2014/main" id="{6D6C372B-818E-B659-0D1C-DEE49604399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684" y="1146578"/>
            <a:ext cx="12123316" cy="5197782"/>
          </a:xfrm>
        </p:spPr>
      </p:pic>
      <p:pic>
        <p:nvPicPr>
          <p:cNvPr id="3" name="Picture 2" descr="A logo with blue text&#10;&#10;Description automatically generated">
            <a:extLst>
              <a:ext uri="{FF2B5EF4-FFF2-40B4-BE49-F238E27FC236}">
                <a16:creationId xmlns:a16="http://schemas.microsoft.com/office/drawing/2014/main" id="{4F0549E7-0279-8CB7-7405-46BBC8604299}"/>
              </a:ext>
            </a:extLst>
          </p:cNvPr>
          <p:cNvPicPr>
            <a:picLocks noChangeAspect="1"/>
          </p:cNvPicPr>
          <p:nvPr/>
        </p:nvPicPr>
        <p:blipFill>
          <a:blip r:embed="rId4"/>
          <a:stretch>
            <a:fillRect/>
          </a:stretch>
        </p:blipFill>
        <p:spPr>
          <a:xfrm>
            <a:off x="10982846" y="6386880"/>
            <a:ext cx="1158355" cy="431480"/>
          </a:xfrm>
          <a:prstGeom prst="rect">
            <a:avLst/>
          </a:prstGeom>
        </p:spPr>
      </p:pic>
    </p:spTree>
    <p:extLst>
      <p:ext uri="{BB962C8B-B14F-4D97-AF65-F5344CB8AC3E}">
        <p14:creationId xmlns:p14="http://schemas.microsoft.com/office/powerpoint/2010/main" val="3884174996"/>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175C5A-0DE7-A246-BA20-C59E1EC4ED69}"/>
              </a:ext>
            </a:extLst>
          </p:cNvPr>
          <p:cNvSpPr/>
          <p:nvPr/>
        </p:nvSpPr>
        <p:spPr>
          <a:xfrm>
            <a:off x="0" y="-13199"/>
            <a:ext cx="12192000" cy="1159779"/>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9" descr="A picture containing large, sitting, blue, umbrella&#10;&#10;Description automatically generated">
            <a:extLst>
              <a:ext uri="{FF2B5EF4-FFF2-40B4-BE49-F238E27FC236}">
                <a16:creationId xmlns:a16="http://schemas.microsoft.com/office/drawing/2014/main" id="{D62465F7-F07B-FE4F-90ED-8B874C1AE26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sp>
        <p:nvSpPr>
          <p:cNvPr id="5" name="Title 4">
            <a:extLst>
              <a:ext uri="{FF2B5EF4-FFF2-40B4-BE49-F238E27FC236}">
                <a16:creationId xmlns:a16="http://schemas.microsoft.com/office/drawing/2014/main" id="{547A81E8-1001-4C4D-909B-7C9A2BBEDC0A}"/>
              </a:ext>
            </a:extLst>
          </p:cNvPr>
          <p:cNvSpPr>
            <a:spLocks noGrp="1"/>
          </p:cNvSpPr>
          <p:nvPr>
            <p:ph type="title"/>
          </p:nvPr>
        </p:nvSpPr>
        <p:spPr>
          <a:xfrm>
            <a:off x="533400" y="133101"/>
            <a:ext cx="10515600" cy="867177"/>
          </a:xfrm>
        </p:spPr>
        <p:txBody>
          <a:bodyPr>
            <a:normAutofit/>
          </a:bodyPr>
          <a:lstStyle/>
          <a:p>
            <a:pPr algn="ctr"/>
            <a:r>
              <a:rPr lang="en-US" sz="2800" b="1">
                <a:solidFill>
                  <a:schemeClr val="bg1"/>
                </a:solidFill>
                <a:effectLst/>
                <a:latin typeface="Times New Roman"/>
                <a:cs typeface="Times New Roman"/>
              </a:rPr>
              <a:t>Factors Influencing Social Connectedness</a:t>
            </a:r>
          </a:p>
        </p:txBody>
      </p:sp>
      <p:pic>
        <p:nvPicPr>
          <p:cNvPr id="3" name="Picture 2">
            <a:extLst>
              <a:ext uri="{FF2B5EF4-FFF2-40B4-BE49-F238E27FC236}">
                <a16:creationId xmlns:a16="http://schemas.microsoft.com/office/drawing/2014/main" id="{8182DCEB-EFA3-E2AA-C1CD-69A8369E9F12}"/>
              </a:ext>
            </a:extLst>
          </p:cNvPr>
          <p:cNvPicPr>
            <a:picLocks noChangeAspect="1"/>
          </p:cNvPicPr>
          <p:nvPr/>
        </p:nvPicPr>
        <p:blipFill>
          <a:blip r:embed="rId3"/>
          <a:stretch>
            <a:fillRect/>
          </a:stretch>
        </p:blipFill>
        <p:spPr>
          <a:xfrm>
            <a:off x="10934846" y="6344880"/>
            <a:ext cx="1158355" cy="431480"/>
          </a:xfrm>
          <a:prstGeom prst="rect">
            <a:avLst/>
          </a:prstGeom>
        </p:spPr>
      </p:pic>
      <p:graphicFrame>
        <p:nvGraphicFramePr>
          <p:cNvPr id="12" name="Content Placeholder 2">
            <a:extLst>
              <a:ext uri="{FF2B5EF4-FFF2-40B4-BE49-F238E27FC236}">
                <a16:creationId xmlns:a16="http://schemas.microsoft.com/office/drawing/2014/main" id="{5B4217A6-46B7-93BB-A15F-D445AC358DDF}"/>
              </a:ext>
            </a:extLst>
          </p:cNvPr>
          <p:cNvGraphicFramePr>
            <a:graphicFrameLocks/>
          </p:cNvGraphicFramePr>
          <p:nvPr>
            <p:extLst>
              <p:ext uri="{D42A27DB-BD31-4B8C-83A1-F6EECF244321}">
                <p14:modId xmlns:p14="http://schemas.microsoft.com/office/powerpoint/2010/main" val="2552030430"/>
              </p:ext>
            </p:extLst>
          </p:nvPr>
        </p:nvGraphicFramePr>
        <p:xfrm>
          <a:off x="87085" y="1316380"/>
          <a:ext cx="12017830" cy="423829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08842792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3CEB84-CE97-0B48-9C5B-5FDAB1A39028}"/>
              </a:ext>
            </a:extLst>
          </p:cNvPr>
          <p:cNvSpPr/>
          <p:nvPr/>
        </p:nvSpPr>
        <p:spPr>
          <a:xfrm>
            <a:off x="0" y="0"/>
            <a:ext cx="12192000" cy="1241050"/>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4CC9F6CD-F0D6-1DB7-49BF-EF8FED91D3B3}"/>
              </a:ext>
            </a:extLst>
          </p:cNvPr>
          <p:cNvSpPr txBox="1">
            <a:spLocks/>
          </p:cNvSpPr>
          <p:nvPr/>
        </p:nvSpPr>
        <p:spPr>
          <a:xfrm>
            <a:off x="-3684" y="268543"/>
            <a:ext cx="11972104" cy="43088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lgn="ctr"/>
            <a:r>
              <a:rPr lang="en-US" sz="2800">
                <a:solidFill>
                  <a:schemeClr val="bg1"/>
                </a:solidFill>
                <a:latin typeface="Times New Roman"/>
                <a:cs typeface="Segoe UI"/>
              </a:rPr>
              <a:t>Economic Connectedness across given settings Using Python</a:t>
            </a:r>
            <a:endParaRPr lang="en-US" sz="2800">
              <a:solidFill>
                <a:schemeClr val="bg1"/>
              </a:solidFill>
              <a:latin typeface="Times New Roman"/>
            </a:endParaRPr>
          </a:p>
        </p:txBody>
      </p:sp>
      <p:pic>
        <p:nvPicPr>
          <p:cNvPr id="5" name="Picture 4" descr="A graph of a graph of a graph of a graph of a graph of a graph of a graph of a graph of a graph of a graph of a graph of a graph of a graph of&#10;&#10;Description automatically generated">
            <a:extLst>
              <a:ext uri="{FF2B5EF4-FFF2-40B4-BE49-F238E27FC236}">
                <a16:creationId xmlns:a16="http://schemas.microsoft.com/office/drawing/2014/main" id="{01497AD0-97BD-8BBC-496A-84C990BD1A5F}"/>
              </a:ext>
            </a:extLst>
          </p:cNvPr>
          <p:cNvPicPr>
            <a:picLocks noChangeAspect="1"/>
          </p:cNvPicPr>
          <p:nvPr/>
        </p:nvPicPr>
        <p:blipFill rotWithShape="1">
          <a:blip r:embed="rId3"/>
          <a:srcRect l="-380" t="1891" r="3042" b="66354"/>
          <a:stretch/>
        </p:blipFill>
        <p:spPr>
          <a:xfrm>
            <a:off x="1" y="1241050"/>
            <a:ext cx="12192000" cy="5103310"/>
          </a:xfrm>
          <a:prstGeom prst="rect">
            <a:avLst/>
          </a:prstGeom>
        </p:spPr>
      </p:pic>
      <p:sp>
        <p:nvSpPr>
          <p:cNvPr id="2" name="Title 1">
            <a:extLst>
              <a:ext uri="{FF2B5EF4-FFF2-40B4-BE49-F238E27FC236}">
                <a16:creationId xmlns:a16="http://schemas.microsoft.com/office/drawing/2014/main" id="{537D4312-CB18-CA43-8918-425D71B70F61}"/>
              </a:ext>
            </a:extLst>
          </p:cNvPr>
          <p:cNvSpPr txBox="1">
            <a:spLocks/>
          </p:cNvSpPr>
          <p:nvPr/>
        </p:nvSpPr>
        <p:spPr>
          <a:xfrm>
            <a:off x="-3684" y="1651103"/>
            <a:ext cx="4744275"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lgn="ctr"/>
            <a:r>
              <a:rPr lang="en-US">
                <a:latin typeface="+mn-lt"/>
                <a:cs typeface="Segoe UI"/>
              </a:rPr>
              <a:t> </a:t>
            </a:r>
            <a:endParaRPr lang="en-US">
              <a:latin typeface="+mn-lt"/>
            </a:endParaRPr>
          </a:p>
        </p:txBody>
      </p:sp>
      <p:pic>
        <p:nvPicPr>
          <p:cNvPr id="8" name="Picture Placeholder 9" descr="A picture containing large, sitting, blue, umbrella&#10;&#10;Description automatically generated">
            <a:extLst>
              <a:ext uri="{FF2B5EF4-FFF2-40B4-BE49-F238E27FC236}">
                <a16:creationId xmlns:a16="http://schemas.microsoft.com/office/drawing/2014/main" id="{0A2792CE-812D-F64C-CD59-7FAA9F4A6818}"/>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pic>
        <p:nvPicPr>
          <p:cNvPr id="9" name="Picture 8" descr="A logo with blue text&#10;&#10;Description automatically generated">
            <a:extLst>
              <a:ext uri="{FF2B5EF4-FFF2-40B4-BE49-F238E27FC236}">
                <a16:creationId xmlns:a16="http://schemas.microsoft.com/office/drawing/2014/main" id="{968C5A41-7D37-65F2-BAE4-D0234CD9845C}"/>
              </a:ext>
            </a:extLst>
          </p:cNvPr>
          <p:cNvPicPr>
            <a:picLocks noChangeAspect="1"/>
          </p:cNvPicPr>
          <p:nvPr/>
        </p:nvPicPr>
        <p:blipFill>
          <a:blip r:embed="rId5"/>
          <a:stretch>
            <a:fillRect/>
          </a:stretch>
        </p:blipFill>
        <p:spPr>
          <a:xfrm>
            <a:off x="10982846" y="6386880"/>
            <a:ext cx="1158355" cy="431480"/>
          </a:xfrm>
          <a:prstGeom prst="rect">
            <a:avLst/>
          </a:prstGeom>
        </p:spPr>
      </p:pic>
    </p:spTree>
    <p:extLst>
      <p:ext uri="{BB962C8B-B14F-4D97-AF65-F5344CB8AC3E}">
        <p14:creationId xmlns:p14="http://schemas.microsoft.com/office/powerpoint/2010/main" val="41509810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3CEB84-CE97-0B48-9C5B-5FDAB1A39028}"/>
              </a:ext>
            </a:extLst>
          </p:cNvPr>
          <p:cNvSpPr/>
          <p:nvPr/>
        </p:nvSpPr>
        <p:spPr>
          <a:xfrm>
            <a:off x="0" y="0"/>
            <a:ext cx="12192000" cy="1241050"/>
          </a:xfrm>
          <a:prstGeom prst="rect">
            <a:avLst/>
          </a:prstGeom>
          <a:solidFill>
            <a:srgbClr val="204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4" name="Title 1">
            <a:extLst>
              <a:ext uri="{FF2B5EF4-FFF2-40B4-BE49-F238E27FC236}">
                <a16:creationId xmlns:a16="http://schemas.microsoft.com/office/drawing/2014/main" id="{4CC9F6CD-F0D6-1DB7-49BF-EF8FED91D3B3}"/>
              </a:ext>
            </a:extLst>
          </p:cNvPr>
          <p:cNvSpPr txBox="1">
            <a:spLocks/>
          </p:cNvSpPr>
          <p:nvPr/>
        </p:nvSpPr>
        <p:spPr>
          <a:xfrm>
            <a:off x="264160" y="256544"/>
            <a:ext cx="11306215" cy="861774"/>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lgn="ctr"/>
            <a:r>
              <a:rPr lang="en-US" sz="2800">
                <a:solidFill>
                  <a:schemeClr val="bg1"/>
                </a:solidFill>
                <a:latin typeface="Times New Roman"/>
                <a:cs typeface="Times New Roman"/>
              </a:rPr>
              <a:t> Is economic connectedness solely affected by exposure?</a:t>
            </a:r>
            <a:endParaRPr lang="en-US"/>
          </a:p>
          <a:p>
            <a:endParaRPr lang="en-US" sz="2800">
              <a:solidFill>
                <a:schemeClr val="bg1"/>
              </a:solidFill>
              <a:latin typeface="Times New Roman"/>
              <a:cs typeface="Times New Roman"/>
            </a:endParaRPr>
          </a:p>
        </p:txBody>
      </p:sp>
      <p:pic>
        <p:nvPicPr>
          <p:cNvPr id="3" name="Picture 2" descr="A graph of a high school&#10;&#10;Description automatically generated">
            <a:extLst>
              <a:ext uri="{FF2B5EF4-FFF2-40B4-BE49-F238E27FC236}">
                <a16:creationId xmlns:a16="http://schemas.microsoft.com/office/drawing/2014/main" id="{1999A822-2200-58AF-21BA-BFA0AF00873D}"/>
              </a:ext>
            </a:extLst>
          </p:cNvPr>
          <p:cNvPicPr>
            <a:picLocks noChangeAspect="1"/>
          </p:cNvPicPr>
          <p:nvPr/>
        </p:nvPicPr>
        <p:blipFill rotWithShape="1">
          <a:blip r:embed="rId3"/>
          <a:srcRect t="3035" r="141" b="49803"/>
          <a:stretch/>
        </p:blipFill>
        <p:spPr>
          <a:xfrm>
            <a:off x="6290461" y="1304637"/>
            <a:ext cx="5279914" cy="4238783"/>
          </a:xfrm>
          <a:prstGeom prst="rect">
            <a:avLst/>
          </a:prstGeom>
        </p:spPr>
      </p:pic>
      <p:pic>
        <p:nvPicPr>
          <p:cNvPr id="8" name="Content Placeholder 3" descr="A graph of a high school&#10;&#10;Description automatically generated">
            <a:extLst>
              <a:ext uri="{FF2B5EF4-FFF2-40B4-BE49-F238E27FC236}">
                <a16:creationId xmlns:a16="http://schemas.microsoft.com/office/drawing/2014/main" id="{0CFD19D4-BBCC-0508-6BCA-C43FA75EA7B3}"/>
              </a:ext>
            </a:extLst>
          </p:cNvPr>
          <p:cNvPicPr>
            <a:picLocks noGrp="1" noChangeAspect="1"/>
          </p:cNvPicPr>
          <p:nvPr>
            <p:ph idx="1"/>
          </p:nvPr>
        </p:nvPicPr>
        <p:blipFill rotWithShape="1">
          <a:blip r:embed="rId3"/>
          <a:srcRect t="53497" r="400"/>
          <a:stretch/>
        </p:blipFill>
        <p:spPr>
          <a:xfrm>
            <a:off x="169211" y="1306080"/>
            <a:ext cx="5747315" cy="4149358"/>
          </a:xfrm>
        </p:spPr>
      </p:pic>
      <p:sp>
        <p:nvSpPr>
          <p:cNvPr id="9" name="TextBox 8">
            <a:extLst>
              <a:ext uri="{FF2B5EF4-FFF2-40B4-BE49-F238E27FC236}">
                <a16:creationId xmlns:a16="http://schemas.microsoft.com/office/drawing/2014/main" id="{D27A81C2-E531-6DEB-1E76-8F4D3EB0D10A}"/>
              </a:ext>
            </a:extLst>
          </p:cNvPr>
          <p:cNvSpPr txBox="1"/>
          <p:nvPr/>
        </p:nvSpPr>
        <p:spPr>
          <a:xfrm>
            <a:off x="1252682" y="5570682"/>
            <a:ext cx="40178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Times New Roman"/>
                <a:cs typeface="Times New Roman"/>
              </a:rPr>
              <a:t>Exposure across different settings</a:t>
            </a:r>
            <a:endParaRPr lang="en-US" b="1" err="1">
              <a:latin typeface="Times New Roman"/>
              <a:cs typeface="Times New Roman"/>
            </a:endParaRPr>
          </a:p>
        </p:txBody>
      </p:sp>
      <p:sp>
        <p:nvSpPr>
          <p:cNvPr id="10" name="TextBox 9">
            <a:extLst>
              <a:ext uri="{FF2B5EF4-FFF2-40B4-BE49-F238E27FC236}">
                <a16:creationId xmlns:a16="http://schemas.microsoft.com/office/drawing/2014/main" id="{9044C2BC-3860-257D-8B0E-A1C56F1F2078}"/>
              </a:ext>
            </a:extLst>
          </p:cNvPr>
          <p:cNvSpPr txBox="1"/>
          <p:nvPr/>
        </p:nvSpPr>
        <p:spPr>
          <a:xfrm>
            <a:off x="7275945" y="5567218"/>
            <a:ext cx="377074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Times New Roman"/>
                <a:cs typeface="Times New Roman"/>
              </a:rPr>
              <a:t>Bias across different settings</a:t>
            </a:r>
          </a:p>
        </p:txBody>
      </p:sp>
      <p:pic>
        <p:nvPicPr>
          <p:cNvPr id="2" name="Picture Placeholder 9" descr="A picture containing large, sitting, blue, umbrella&#10;&#10;Description automatically generated">
            <a:extLst>
              <a:ext uri="{FF2B5EF4-FFF2-40B4-BE49-F238E27FC236}">
                <a16:creationId xmlns:a16="http://schemas.microsoft.com/office/drawing/2014/main" id="{C1AFCB67-EB58-4F3C-6CA9-A12FA62CE10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0" y="6344360"/>
            <a:ext cx="12192000" cy="513640"/>
          </a:xfrm>
          <a:prstGeom prst="rect">
            <a:avLst/>
          </a:prstGeom>
        </p:spPr>
      </p:pic>
      <p:pic>
        <p:nvPicPr>
          <p:cNvPr id="11" name="Picture 10" descr="A logo with blue text&#10;&#10;Description automatically generated">
            <a:extLst>
              <a:ext uri="{FF2B5EF4-FFF2-40B4-BE49-F238E27FC236}">
                <a16:creationId xmlns:a16="http://schemas.microsoft.com/office/drawing/2014/main" id="{8F176F58-B0B4-1DD9-94ED-211EC7F24A70}"/>
              </a:ext>
            </a:extLst>
          </p:cNvPr>
          <p:cNvPicPr>
            <a:picLocks noChangeAspect="1"/>
          </p:cNvPicPr>
          <p:nvPr/>
        </p:nvPicPr>
        <p:blipFill>
          <a:blip r:embed="rId5"/>
          <a:stretch>
            <a:fillRect/>
          </a:stretch>
        </p:blipFill>
        <p:spPr>
          <a:xfrm>
            <a:off x="10988846" y="6386880"/>
            <a:ext cx="1158355" cy="431480"/>
          </a:xfrm>
          <a:prstGeom prst="rect">
            <a:avLst/>
          </a:prstGeom>
        </p:spPr>
      </p:pic>
      <p:sp>
        <p:nvSpPr>
          <p:cNvPr id="7" name="TextBox 6">
            <a:extLst>
              <a:ext uri="{FF2B5EF4-FFF2-40B4-BE49-F238E27FC236}">
                <a16:creationId xmlns:a16="http://schemas.microsoft.com/office/drawing/2014/main" id="{C6303FEB-0FE7-6698-7FA1-77C62F1ABFE4}"/>
              </a:ext>
            </a:extLst>
          </p:cNvPr>
          <p:cNvSpPr txBox="1"/>
          <p:nvPr/>
        </p:nvSpPr>
        <p:spPr>
          <a:xfrm>
            <a:off x="9484164" y="5975200"/>
            <a:ext cx="271018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solidFill>
                  <a:srgbClr val="FF0000"/>
                </a:solidFill>
                <a:latin typeface="Times New Roman"/>
                <a:cs typeface="Times New Roman"/>
              </a:rPr>
              <a:t>Visuals developed using Python</a:t>
            </a:r>
            <a:endParaRPr lang="en-US" sz="1400">
              <a:solidFill>
                <a:srgbClr val="FF0000"/>
              </a:solidFill>
            </a:endParaRPr>
          </a:p>
        </p:txBody>
      </p:sp>
    </p:spTree>
    <p:extLst>
      <p:ext uri="{BB962C8B-B14F-4D97-AF65-F5344CB8AC3E}">
        <p14:creationId xmlns:p14="http://schemas.microsoft.com/office/powerpoint/2010/main" val="4098817793"/>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242852"/>
      </a:dk2>
      <a:lt2>
        <a:srgbClr val="ACCBF9"/>
      </a:lt2>
      <a:accent1>
        <a:srgbClr val="0E57C4"/>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ed06ce24-3452-46ab-bbd4-c4dec0639f1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C26F6855557F64D9928CAE63B7CCE5B" ma:contentTypeVersion="15" ma:contentTypeDescription="Create a new document." ma:contentTypeScope="" ma:versionID="d9aaa250e10c7aa36e761ea23a48ef97">
  <xsd:schema xmlns:xsd="http://www.w3.org/2001/XMLSchema" xmlns:xs="http://www.w3.org/2001/XMLSchema" xmlns:p="http://schemas.microsoft.com/office/2006/metadata/properties" xmlns:ns3="6ea28226-ea2e-4827-8971-847922802472" xmlns:ns4="ed06ce24-3452-46ab-bbd4-c4dec0639f1e" targetNamespace="http://schemas.microsoft.com/office/2006/metadata/properties" ma:root="true" ma:fieldsID="88440310194ff1af7b7f60d567de3773" ns3:_="" ns4:_="">
    <xsd:import namespace="6ea28226-ea2e-4827-8971-847922802472"/>
    <xsd:import namespace="ed06ce24-3452-46ab-bbd4-c4dec0639f1e"/>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_activity" minOccurs="0"/>
                <xsd:element ref="ns4:MediaServiceAutoTags" minOccurs="0"/>
                <xsd:element ref="ns4:MediaServiceGenerationTime" minOccurs="0"/>
                <xsd:element ref="ns4:MediaServiceEventHashCode" minOccurs="0"/>
                <xsd:element ref="ns4:MediaServiceOCR" minOccurs="0"/>
                <xsd:element ref="ns4:MediaServiceDateTaken" minOccurs="0"/>
                <xsd:element ref="ns4:MediaLengthInSeconds" minOccurs="0"/>
                <xsd:element ref="ns4:MediaServiceObjectDetectorVersions" minOccurs="0"/>
                <xsd:element ref="ns4:MediaServiceSystemTags" minOccurs="0"/>
                <xsd:element ref="ns4: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ea28226-ea2e-4827-8971-84792280247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d06ce24-3452-46ab-bbd4-c4dec0639f1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_activity" ma:index="13" nillable="true" ma:displayName="_activity" ma:hidden="true" ma:internalName="_activity">
      <xsd:simpleType>
        <xsd:restriction base="dms:Note"/>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A7F221-A2D2-49D9-AA6D-A95526630B6C}">
  <ds:schemaRefs>
    <ds:schemaRef ds:uri="http://schemas.microsoft.com/sharepoint/v3/contenttype/forms"/>
  </ds:schemaRefs>
</ds:datastoreItem>
</file>

<file path=customXml/itemProps2.xml><?xml version="1.0" encoding="utf-8"?>
<ds:datastoreItem xmlns:ds="http://schemas.openxmlformats.org/officeDocument/2006/customXml" ds:itemID="{970D5F3E-562C-4E0F-8E9C-3CC577BD5D42}">
  <ds:schemaRefs>
    <ds:schemaRef ds:uri="6ea28226-ea2e-4827-8971-847922802472"/>
    <ds:schemaRef ds:uri="ed06ce24-3452-46ab-bbd4-c4dec0639f1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A3757799-FE63-4BC5-854B-D7DDC033592D}">
  <ds:schemaRefs>
    <ds:schemaRef ds:uri="6ea28226-ea2e-4827-8971-847922802472"/>
    <ds:schemaRef ds:uri="ed06ce24-3452-46ab-bbd4-c4dec0639f1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23</Slides>
  <Notes>8</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PowerPoint Presentation</vt:lpstr>
      <vt:lpstr>PowerPoint Presentation</vt:lpstr>
      <vt:lpstr>Data Transformation Approach</vt:lpstr>
      <vt:lpstr>PowerPoint Presentation</vt:lpstr>
      <vt:lpstr>ERD DATA MODEL OVERVIEW</vt:lpstr>
      <vt:lpstr>Correlation Matrix by using Python</vt:lpstr>
      <vt:lpstr>Factors Influencing Social Connectedness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Role of Grant Awards in Economic Connectedness  </vt:lpstr>
      <vt:lpstr> Brain Stormin </vt:lpstr>
      <vt:lpstr>Focusing on</vt:lpstr>
      <vt:lpstr>Actionable Steps to Enhance Economic Integration </vt:lpstr>
      <vt:lpstr> Brain Stormin </vt:lpstr>
      <vt:lpstr>Actionable Steps to start small.</vt:lpstr>
      <vt:lpstr>Future approaches</vt:lpstr>
      <vt:lpstr>PowerPoint Presentation</vt:lpstr>
      <vt:lpstr>Thank you..</vt:lpstr>
    </vt:vector>
  </TitlesOfParts>
  <Company>University of Memphis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Ingrid D Powell (ipowell)</dc:creator>
  <cp:revision>185</cp:revision>
  <dcterms:created xsi:type="dcterms:W3CDTF">2015-08-10T18:59:06Z</dcterms:created>
  <dcterms:modified xsi:type="dcterms:W3CDTF">2024-03-22T06:07:31Z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0x010100BC26F6855557F64D9928CAE63B7CCE5B</vt:lpwstr>
  </property>
</Properties>
</file>

<file path=docProps/thumbnail.jpeg>
</file>